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75" r:id="rId2"/>
    <p:sldId id="278" r:id="rId3"/>
    <p:sldId id="279" r:id="rId4"/>
    <p:sldId id="280" r:id="rId5"/>
    <p:sldId id="281" r:id="rId6"/>
    <p:sldId id="282" r:id="rId7"/>
    <p:sldId id="283" r:id="rId8"/>
    <p:sldId id="284" r:id="rId9"/>
    <p:sldId id="285" r:id="rId10"/>
    <p:sldId id="286" r:id="rId11"/>
    <p:sldId id="287" r:id="rId12"/>
    <p:sldId id="288" r:id="rId13"/>
    <p:sldId id="289" r:id="rId14"/>
    <p:sldId id="290" r:id="rId15"/>
    <p:sldId id="296" r:id="rId16"/>
    <p:sldId id="291" r:id="rId17"/>
    <p:sldId id="292" r:id="rId18"/>
    <p:sldId id="293" r:id="rId19"/>
    <p:sldId id="294" r:id="rId20"/>
    <p:sldId id="295" r:id="rId21"/>
  </p:sldIdLst>
  <p:sldSz cx="18288000" cy="10287000"/>
  <p:notesSz cx="6858000" cy="9144000"/>
  <p:embeddedFontLst>
    <p:embeddedFont>
      <p:font typeface="Canva Sans" panose="020B0604020202020204" charset="0"/>
      <p:regular r:id="rId23"/>
    </p:embeddedFont>
    <p:embeddedFont>
      <p:font typeface="Poppins" panose="00000500000000000000" pitchFamily="2" charset="0"/>
      <p:regular r:id="rId24"/>
    </p:embeddedFont>
    <p:embeddedFont>
      <p:font typeface="Poppins Bold" panose="00000800000000000000" charset="0"/>
      <p:regular r:id="rId25"/>
    </p:embeddedFont>
    <p:embeddedFont>
      <p:font typeface="Poppins Medium" panose="00000600000000000000" pitchFamily="2" charset="0"/>
      <p:regular r:id="rId26"/>
    </p:embeddedFont>
    <p:embeddedFont>
      <p:font typeface="Poppins Ultra-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14.03.2024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0999"/>
            </a:blip>
            <a:stretch>
              <a:fillRect t="-9277" b="-9277"/>
            </a:stretch>
          </a:blipFill>
        </p:spPr>
      </p:sp>
      <p:grpSp>
        <p:nvGrpSpPr>
          <p:cNvPr id="3" name="Group 3"/>
          <p:cNvGrpSpPr/>
          <p:nvPr/>
        </p:nvGrpSpPr>
        <p:grpSpPr>
          <a:xfrm>
            <a:off x="3846962" y="4131361"/>
            <a:ext cx="4996443" cy="4750680"/>
            <a:chOff x="0" y="0"/>
            <a:chExt cx="1293983" cy="1230335"/>
          </a:xfrm>
        </p:grpSpPr>
        <p:sp>
          <p:nvSpPr>
            <p:cNvPr id="4" name="Freeform 4"/>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sp>
        <p:sp>
          <p:nvSpPr>
            <p:cNvPr id="5" name="TextBox 5"/>
            <p:cNvSpPr txBox="1"/>
            <p:nvPr/>
          </p:nvSpPr>
          <p:spPr>
            <a:xfrm>
              <a:off x="121311" y="58194"/>
              <a:ext cx="1051361" cy="105679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24007" y="5963633"/>
            <a:ext cx="7854157" cy="7627620"/>
            <a:chOff x="0" y="0"/>
            <a:chExt cx="1027471" cy="997836"/>
          </a:xfrm>
        </p:grpSpPr>
        <p:sp>
          <p:nvSpPr>
            <p:cNvPr id="7" name="Freeform 7"/>
            <p:cNvSpPr/>
            <p:nvPr/>
          </p:nvSpPr>
          <p:spPr>
            <a:xfrm>
              <a:off x="0" y="0"/>
              <a:ext cx="1027471" cy="997836"/>
            </a:xfrm>
            <a:custGeom>
              <a:avLst/>
              <a:gdLst/>
              <a:ahLst/>
              <a:cxnLst/>
              <a:rect l="l" t="t" r="r" b="b"/>
              <a:pathLst>
                <a:path w="1027471" h="997836">
                  <a:moveTo>
                    <a:pt x="513735" y="0"/>
                  </a:moveTo>
                  <a:cubicBezTo>
                    <a:pt x="230007" y="0"/>
                    <a:pt x="0" y="223373"/>
                    <a:pt x="0" y="498918"/>
                  </a:cubicBezTo>
                  <a:cubicBezTo>
                    <a:pt x="0" y="774463"/>
                    <a:pt x="230007" y="997836"/>
                    <a:pt x="513735" y="997836"/>
                  </a:cubicBezTo>
                  <a:cubicBezTo>
                    <a:pt x="797464" y="997836"/>
                    <a:pt x="1027471" y="774463"/>
                    <a:pt x="1027471" y="498918"/>
                  </a:cubicBezTo>
                  <a:cubicBezTo>
                    <a:pt x="1027471" y="223373"/>
                    <a:pt x="797464" y="0"/>
                    <a:pt x="513735" y="0"/>
                  </a:cubicBezTo>
                  <a:close/>
                </a:path>
              </a:pathLst>
            </a:custGeom>
            <a:solidFill>
              <a:srgbClr val="124A87"/>
            </a:solidFill>
          </p:spPr>
        </p:sp>
        <p:sp>
          <p:nvSpPr>
            <p:cNvPr id="8" name="TextBox 8"/>
            <p:cNvSpPr txBox="1"/>
            <p:nvPr/>
          </p:nvSpPr>
          <p:spPr>
            <a:xfrm>
              <a:off x="96325" y="36397"/>
              <a:ext cx="834820" cy="86789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44293" y="-2576106"/>
            <a:ext cx="7203777" cy="5740737"/>
            <a:chOff x="0" y="0"/>
            <a:chExt cx="1019944" cy="812800"/>
          </a:xfrm>
        </p:grpSpPr>
        <p:sp>
          <p:nvSpPr>
            <p:cNvPr id="10" name="Freeform 10"/>
            <p:cNvSpPr/>
            <p:nvPr/>
          </p:nvSpPr>
          <p:spPr>
            <a:xfrm>
              <a:off x="0" y="0"/>
              <a:ext cx="1019944" cy="812800"/>
            </a:xfrm>
            <a:custGeom>
              <a:avLst/>
              <a:gdLst/>
              <a:ahLst/>
              <a:cxnLst/>
              <a:rect l="l" t="t" r="r" b="b"/>
              <a:pathLst>
                <a:path w="1019944" h="812800">
                  <a:moveTo>
                    <a:pt x="509972" y="0"/>
                  </a:moveTo>
                  <a:cubicBezTo>
                    <a:pt x="228322" y="0"/>
                    <a:pt x="0" y="181951"/>
                    <a:pt x="0" y="406400"/>
                  </a:cubicBezTo>
                  <a:cubicBezTo>
                    <a:pt x="0" y="630849"/>
                    <a:pt x="228322" y="812800"/>
                    <a:pt x="509972" y="812800"/>
                  </a:cubicBezTo>
                  <a:cubicBezTo>
                    <a:pt x="791622" y="812800"/>
                    <a:pt x="1019944" y="630849"/>
                    <a:pt x="1019944" y="406400"/>
                  </a:cubicBezTo>
                  <a:cubicBezTo>
                    <a:pt x="1019944" y="181951"/>
                    <a:pt x="791622" y="0"/>
                    <a:pt x="509972" y="0"/>
                  </a:cubicBezTo>
                  <a:close/>
                </a:path>
              </a:pathLst>
            </a:custGeom>
            <a:solidFill>
              <a:srgbClr val="124A87"/>
            </a:solidFill>
          </p:spPr>
        </p:sp>
        <p:sp>
          <p:nvSpPr>
            <p:cNvPr id="11" name="TextBox 11"/>
            <p:cNvSpPr txBox="1"/>
            <p:nvPr/>
          </p:nvSpPr>
          <p:spPr>
            <a:xfrm>
              <a:off x="95620" y="19050"/>
              <a:ext cx="828704" cy="71755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34893" y="1030836"/>
            <a:ext cx="8225327" cy="8225327"/>
          </a:xfrm>
          <a:custGeom>
            <a:avLst/>
            <a:gdLst/>
            <a:ahLst/>
            <a:cxnLst/>
            <a:rect l="l" t="t" r="r" b="b"/>
            <a:pathLst>
              <a:path w="8225327" h="8225327">
                <a:moveTo>
                  <a:pt x="0" y="0"/>
                </a:moveTo>
                <a:lnTo>
                  <a:pt x="8225327" y="0"/>
                </a:lnTo>
                <a:lnTo>
                  <a:pt x="8225327" y="8225328"/>
                </a:lnTo>
                <a:lnTo>
                  <a:pt x="0" y="8225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964351" y="3536512"/>
            <a:ext cx="6637719" cy="3318859"/>
          </a:xfrm>
          <a:custGeom>
            <a:avLst/>
            <a:gdLst/>
            <a:ahLst/>
            <a:cxnLst/>
            <a:rect l="l" t="t" r="r" b="b"/>
            <a:pathLst>
              <a:path w="6637719" h="3318859">
                <a:moveTo>
                  <a:pt x="0" y="0"/>
                </a:moveTo>
                <a:lnTo>
                  <a:pt x="6637718" y="0"/>
                </a:lnTo>
                <a:lnTo>
                  <a:pt x="6637718" y="3318859"/>
                </a:lnTo>
                <a:lnTo>
                  <a:pt x="0" y="33188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rot="-5400000">
            <a:off x="2426034" y="3459994"/>
            <a:ext cx="6651061" cy="3458552"/>
          </a:xfrm>
          <a:custGeom>
            <a:avLst/>
            <a:gdLst/>
            <a:ahLst/>
            <a:cxnLst/>
            <a:rect l="l" t="t" r="r" b="b"/>
            <a:pathLst>
              <a:path w="6651061" h="3458552">
                <a:moveTo>
                  <a:pt x="0" y="0"/>
                </a:moveTo>
                <a:lnTo>
                  <a:pt x="6651061" y="0"/>
                </a:lnTo>
                <a:lnTo>
                  <a:pt x="6651061" y="3458552"/>
                </a:lnTo>
                <a:lnTo>
                  <a:pt x="0" y="34585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801758" y="1686917"/>
            <a:ext cx="6404641" cy="6404641"/>
          </a:xfrm>
          <a:custGeom>
            <a:avLst/>
            <a:gdLst/>
            <a:ahLst/>
            <a:cxnLst/>
            <a:rect l="l" t="t" r="r" b="b"/>
            <a:pathLst>
              <a:path w="6404641" h="6404641">
                <a:moveTo>
                  <a:pt x="0" y="0"/>
                </a:moveTo>
                <a:lnTo>
                  <a:pt x="6404641" y="0"/>
                </a:lnTo>
                <a:lnTo>
                  <a:pt x="6404641" y="6404641"/>
                </a:lnTo>
                <a:lnTo>
                  <a:pt x="0" y="6404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1232092" y="2296990"/>
            <a:ext cx="5616761" cy="2808381"/>
          </a:xfrm>
          <a:custGeom>
            <a:avLst/>
            <a:gdLst/>
            <a:ahLst/>
            <a:cxnLst/>
            <a:rect l="l" t="t" r="r" b="b"/>
            <a:pathLst>
              <a:path w="5616761" h="2808381">
                <a:moveTo>
                  <a:pt x="0" y="0"/>
                </a:moveTo>
                <a:lnTo>
                  <a:pt x="5616762" y="0"/>
                </a:lnTo>
                <a:lnTo>
                  <a:pt x="5616762" y="2808381"/>
                </a:lnTo>
                <a:lnTo>
                  <a:pt x="0" y="28083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10800000">
            <a:off x="2203071" y="6885441"/>
            <a:ext cx="3621733" cy="1512074"/>
          </a:xfrm>
          <a:custGeom>
            <a:avLst/>
            <a:gdLst/>
            <a:ahLst/>
            <a:cxnLst/>
            <a:rect l="l" t="t" r="r" b="b"/>
            <a:pathLst>
              <a:path w="3621733" h="1512074">
                <a:moveTo>
                  <a:pt x="0" y="0"/>
                </a:moveTo>
                <a:lnTo>
                  <a:pt x="3621733" y="0"/>
                </a:lnTo>
                <a:lnTo>
                  <a:pt x="3621733" y="1512074"/>
                </a:lnTo>
                <a:lnTo>
                  <a:pt x="0" y="15120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8" name="Group 18"/>
          <p:cNvGrpSpPr/>
          <p:nvPr/>
        </p:nvGrpSpPr>
        <p:grpSpPr>
          <a:xfrm>
            <a:off x="1594926" y="2743733"/>
            <a:ext cx="4891093" cy="489107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l="-24999" r="-24999"/>
              </a:stretch>
            </a:blipFill>
          </p:spPr>
        </p:sp>
      </p:grpSp>
      <p:grpSp>
        <p:nvGrpSpPr>
          <p:cNvPr id="20" name="Group 20"/>
          <p:cNvGrpSpPr/>
          <p:nvPr/>
        </p:nvGrpSpPr>
        <p:grpSpPr>
          <a:xfrm>
            <a:off x="11195666" y="7518074"/>
            <a:ext cx="11376044" cy="1794175"/>
            <a:chOff x="0" y="0"/>
            <a:chExt cx="2996160" cy="472540"/>
          </a:xfrm>
        </p:grpSpPr>
        <p:sp>
          <p:nvSpPr>
            <p:cNvPr id="21" name="Freeform 21"/>
            <p:cNvSpPr/>
            <p:nvPr/>
          </p:nvSpPr>
          <p:spPr>
            <a:xfrm>
              <a:off x="0" y="0"/>
              <a:ext cx="2996160" cy="472540"/>
            </a:xfrm>
            <a:custGeom>
              <a:avLst/>
              <a:gdLst/>
              <a:ahLst/>
              <a:cxnLst/>
              <a:rect l="l" t="t" r="r" b="b"/>
              <a:pathLst>
                <a:path w="2996160" h="472540">
                  <a:moveTo>
                    <a:pt x="68055" y="0"/>
                  </a:moveTo>
                  <a:lnTo>
                    <a:pt x="2928105" y="0"/>
                  </a:lnTo>
                  <a:cubicBezTo>
                    <a:pt x="2946154" y="0"/>
                    <a:pt x="2963464" y="7170"/>
                    <a:pt x="2976227" y="19933"/>
                  </a:cubicBezTo>
                  <a:cubicBezTo>
                    <a:pt x="2988990" y="32695"/>
                    <a:pt x="2996160" y="50005"/>
                    <a:pt x="2996160" y="68055"/>
                  </a:cubicBezTo>
                  <a:lnTo>
                    <a:pt x="2996160" y="404485"/>
                  </a:lnTo>
                  <a:cubicBezTo>
                    <a:pt x="2996160" y="442071"/>
                    <a:pt x="2965691" y="472540"/>
                    <a:pt x="2928105" y="472540"/>
                  </a:cubicBezTo>
                  <a:lnTo>
                    <a:pt x="68055" y="472540"/>
                  </a:lnTo>
                  <a:cubicBezTo>
                    <a:pt x="50005" y="472540"/>
                    <a:pt x="32695" y="465370"/>
                    <a:pt x="19933" y="452607"/>
                  </a:cubicBezTo>
                  <a:cubicBezTo>
                    <a:pt x="7170" y="439845"/>
                    <a:pt x="0" y="422535"/>
                    <a:pt x="0" y="404485"/>
                  </a:cubicBezTo>
                  <a:lnTo>
                    <a:pt x="0" y="68055"/>
                  </a:lnTo>
                  <a:cubicBezTo>
                    <a:pt x="0" y="50005"/>
                    <a:pt x="7170" y="32695"/>
                    <a:pt x="19933" y="19933"/>
                  </a:cubicBezTo>
                  <a:cubicBezTo>
                    <a:pt x="32695" y="7170"/>
                    <a:pt x="50005" y="0"/>
                    <a:pt x="68055" y="0"/>
                  </a:cubicBezTo>
                  <a:close/>
                </a:path>
              </a:pathLst>
            </a:custGeom>
            <a:solidFill>
              <a:srgbClr val="0E4D8D"/>
            </a:solidFill>
          </p:spPr>
        </p:sp>
        <p:sp>
          <p:nvSpPr>
            <p:cNvPr id="22" name="TextBox 22"/>
            <p:cNvSpPr txBox="1"/>
            <p:nvPr/>
          </p:nvSpPr>
          <p:spPr>
            <a:xfrm>
              <a:off x="0" y="-57150"/>
              <a:ext cx="2996160" cy="52969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1026495" y="2561143"/>
            <a:ext cx="1721573" cy="1636893"/>
            <a:chOff x="0" y="0"/>
            <a:chExt cx="1293983" cy="1230335"/>
          </a:xfrm>
        </p:grpSpPr>
        <p:sp>
          <p:nvSpPr>
            <p:cNvPr id="24" name="Freeform 24"/>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sp>
        <p:sp>
          <p:nvSpPr>
            <p:cNvPr id="25" name="TextBox 25"/>
            <p:cNvSpPr txBox="1"/>
            <p:nvPr/>
          </p:nvSpPr>
          <p:spPr>
            <a:xfrm>
              <a:off x="121311" y="58194"/>
              <a:ext cx="1051361" cy="1056797"/>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6452293" y="9468554"/>
            <a:ext cx="1721573" cy="1636893"/>
            <a:chOff x="0" y="0"/>
            <a:chExt cx="1293983" cy="1230335"/>
          </a:xfrm>
        </p:grpSpPr>
        <p:sp>
          <p:nvSpPr>
            <p:cNvPr id="27" name="Freeform 27"/>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sp>
        <p:sp>
          <p:nvSpPr>
            <p:cNvPr id="28" name="TextBox 28"/>
            <p:cNvSpPr txBox="1"/>
            <p:nvPr/>
          </p:nvSpPr>
          <p:spPr>
            <a:xfrm>
              <a:off x="121311" y="58194"/>
              <a:ext cx="1051361" cy="1056797"/>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a:off x="16120544" y="333307"/>
            <a:ext cx="1434847" cy="1395059"/>
          </a:xfrm>
          <a:custGeom>
            <a:avLst/>
            <a:gdLst/>
            <a:ahLst/>
            <a:cxnLst/>
            <a:rect l="l" t="t" r="r" b="b"/>
            <a:pathLst>
              <a:path w="1434847" h="1395059">
                <a:moveTo>
                  <a:pt x="0" y="0"/>
                </a:moveTo>
                <a:lnTo>
                  <a:pt x="1434847" y="0"/>
                </a:lnTo>
                <a:lnTo>
                  <a:pt x="1434847" y="1395059"/>
                </a:lnTo>
                <a:lnTo>
                  <a:pt x="0" y="1395059"/>
                </a:lnTo>
                <a:lnTo>
                  <a:pt x="0" y="0"/>
                </a:lnTo>
                <a:close/>
              </a:path>
            </a:pathLst>
          </a:custGeom>
          <a:blipFill>
            <a:blip r:embed="rId14"/>
            <a:stretch>
              <a:fillRect/>
            </a:stretch>
          </a:blipFill>
        </p:spPr>
      </p:sp>
      <p:sp>
        <p:nvSpPr>
          <p:cNvPr id="30" name="TextBox 30"/>
          <p:cNvSpPr txBox="1"/>
          <p:nvPr/>
        </p:nvSpPr>
        <p:spPr>
          <a:xfrm>
            <a:off x="8582165" y="1939087"/>
            <a:ext cx="9288213" cy="5253966"/>
          </a:xfrm>
          <a:prstGeom prst="rect">
            <a:avLst/>
          </a:prstGeom>
        </p:spPr>
        <p:txBody>
          <a:bodyPr lIns="0" tIns="0" rIns="0" bIns="0" rtlCol="0" anchor="t">
            <a:spAutoFit/>
          </a:bodyPr>
          <a:lstStyle/>
          <a:p>
            <a:pPr algn="r">
              <a:lnSpc>
                <a:spcPts val="10235"/>
              </a:lnSpc>
            </a:pPr>
            <a:r>
              <a:rPr lang="en-US" sz="8254" spc="-429">
                <a:solidFill>
                  <a:srgbClr val="124A87"/>
                </a:solidFill>
                <a:latin typeface="Poppins"/>
              </a:rPr>
              <a:t>ICJ Rule Amendment, Forms, and UNITY Training</a:t>
            </a:r>
          </a:p>
        </p:txBody>
      </p:sp>
      <p:sp>
        <p:nvSpPr>
          <p:cNvPr id="31" name="TextBox 31"/>
          <p:cNvSpPr txBox="1"/>
          <p:nvPr/>
        </p:nvSpPr>
        <p:spPr>
          <a:xfrm>
            <a:off x="10472673" y="7547243"/>
            <a:ext cx="7653354" cy="1334798"/>
          </a:xfrm>
          <a:prstGeom prst="rect">
            <a:avLst/>
          </a:prstGeom>
        </p:spPr>
        <p:txBody>
          <a:bodyPr lIns="0" tIns="0" rIns="0" bIns="0" rtlCol="0" anchor="t">
            <a:spAutoFit/>
          </a:bodyPr>
          <a:lstStyle/>
          <a:p>
            <a:pPr algn="r">
              <a:lnSpc>
                <a:spcPts val="5178"/>
              </a:lnSpc>
            </a:pPr>
            <a:r>
              <a:rPr lang="en-US" sz="3698">
                <a:solidFill>
                  <a:srgbClr val="FFFFFF"/>
                </a:solidFill>
                <a:latin typeface="Poppins Medium"/>
              </a:rPr>
              <a:t>Session B: </a:t>
            </a:r>
          </a:p>
          <a:p>
            <a:pPr algn="r">
              <a:lnSpc>
                <a:spcPts val="5178"/>
              </a:lnSpc>
              <a:spcBef>
                <a:spcPct val="0"/>
              </a:spcBef>
            </a:pPr>
            <a:r>
              <a:rPr lang="en-US" sz="3698">
                <a:solidFill>
                  <a:srgbClr val="FFFFFF"/>
                </a:solidFill>
                <a:latin typeface="Poppins Medium"/>
              </a:rPr>
              <a:t>Returns &amp; Failed Supervision</a:t>
            </a:r>
          </a:p>
        </p:txBody>
      </p:sp>
      <p:sp>
        <p:nvSpPr>
          <p:cNvPr id="32" name="TextBox 32"/>
          <p:cNvSpPr txBox="1"/>
          <p:nvPr/>
        </p:nvSpPr>
        <p:spPr>
          <a:xfrm>
            <a:off x="213796" y="9217000"/>
            <a:ext cx="7653354" cy="592483"/>
          </a:xfrm>
          <a:prstGeom prst="rect">
            <a:avLst/>
          </a:prstGeom>
        </p:spPr>
        <p:txBody>
          <a:bodyPr lIns="0" tIns="0" rIns="0" bIns="0" rtlCol="0" anchor="t">
            <a:spAutoFit/>
          </a:bodyPr>
          <a:lstStyle/>
          <a:p>
            <a:pPr algn="just">
              <a:lnSpc>
                <a:spcPts val="4618"/>
              </a:lnSpc>
              <a:spcBef>
                <a:spcPct val="0"/>
              </a:spcBef>
            </a:pPr>
            <a:r>
              <a:rPr lang="en-US" sz="3298">
                <a:solidFill>
                  <a:srgbClr val="F0E448"/>
                </a:solidFill>
                <a:latin typeface="Poppins Medium"/>
              </a:rPr>
              <a:t>Rules Effective April 1,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0256" y="716521"/>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11583" y="3978814"/>
            <a:ext cx="6308211" cy="630818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sp>
      </p:grpSp>
      <p:sp>
        <p:nvSpPr>
          <p:cNvPr id="7" name="TextBox 7"/>
          <p:cNvSpPr txBox="1"/>
          <p:nvPr/>
        </p:nvSpPr>
        <p:spPr>
          <a:xfrm>
            <a:off x="2239768" y="755876"/>
            <a:ext cx="14525994" cy="1184855"/>
          </a:xfrm>
          <a:prstGeom prst="rect">
            <a:avLst/>
          </a:prstGeom>
        </p:spPr>
        <p:txBody>
          <a:bodyPr lIns="0" tIns="0" rIns="0" bIns="0" rtlCol="0" anchor="t">
            <a:spAutoFit/>
          </a:bodyPr>
          <a:lstStyle/>
          <a:p>
            <a:pPr algn="r">
              <a:lnSpc>
                <a:spcPts val="9225"/>
              </a:lnSpc>
              <a:spcBef>
                <a:spcPct val="0"/>
              </a:spcBef>
            </a:pPr>
            <a:r>
              <a:rPr lang="en-US" sz="6589">
                <a:solidFill>
                  <a:srgbClr val="0E4D8D"/>
                </a:solidFill>
                <a:latin typeface="Poppins Ultra-Bold"/>
              </a:rPr>
              <a:t>Rule 5-103 Amendment</a:t>
            </a:r>
          </a:p>
        </p:txBody>
      </p:sp>
      <p:sp>
        <p:nvSpPr>
          <p:cNvPr id="8" name="TextBox 8"/>
          <p:cNvSpPr txBox="1"/>
          <p:nvPr/>
        </p:nvSpPr>
        <p:spPr>
          <a:xfrm>
            <a:off x="6455682" y="2750180"/>
            <a:ext cx="11044872" cy="7207938"/>
          </a:xfrm>
          <a:prstGeom prst="rect">
            <a:avLst/>
          </a:prstGeom>
        </p:spPr>
        <p:txBody>
          <a:bodyPr lIns="0" tIns="0" rIns="0" bIns="0" rtlCol="0" anchor="t">
            <a:spAutoFit/>
          </a:bodyPr>
          <a:lstStyle/>
          <a:p>
            <a:pPr>
              <a:lnSpc>
                <a:spcPts val="2762"/>
              </a:lnSpc>
              <a:spcBef>
                <a:spcPct val="0"/>
              </a:spcBef>
            </a:pPr>
            <a:r>
              <a:rPr lang="en-US" sz="1972" strike="sngStrike">
                <a:solidFill>
                  <a:srgbClr val="000000"/>
                </a:solidFill>
                <a:latin typeface="Canva Sans"/>
              </a:rPr>
              <a:t>4. Upon request from the receiving state, the sending state’s ICJ Office shall return the juvenile within five (5) business days in accordance with these rules when:</a:t>
            </a:r>
          </a:p>
          <a:p>
            <a:pPr>
              <a:lnSpc>
                <a:spcPts val="2762"/>
              </a:lnSpc>
              <a:spcBef>
                <a:spcPct val="0"/>
              </a:spcBef>
            </a:pPr>
            <a:r>
              <a:rPr lang="en-US" sz="1972" strike="sngStrike">
                <a:solidFill>
                  <a:srgbClr val="000000"/>
                </a:solidFill>
                <a:latin typeface="Canva Sans"/>
              </a:rPr>
              <a:t>a. A legal guardian remains in the sending state and the supervision in the receiving state fails as evidenced by:</a:t>
            </a:r>
          </a:p>
          <a:p>
            <a:pPr>
              <a:lnSpc>
                <a:spcPts val="2762"/>
              </a:lnSpc>
              <a:spcBef>
                <a:spcPct val="0"/>
              </a:spcBef>
            </a:pPr>
            <a:endParaRPr lang="en-US" sz="1972" strike="sngStrike">
              <a:solidFill>
                <a:srgbClr val="000000"/>
              </a:solidFill>
              <a:latin typeface="Canva Sans"/>
            </a:endParaRPr>
          </a:p>
          <a:p>
            <a:pPr>
              <a:lnSpc>
                <a:spcPts val="2762"/>
              </a:lnSpc>
              <a:spcBef>
                <a:spcPct val="0"/>
              </a:spcBef>
            </a:pPr>
            <a:r>
              <a:rPr lang="en-US" sz="1972" strike="sngStrike">
                <a:solidFill>
                  <a:srgbClr val="000000"/>
                </a:solidFill>
                <a:latin typeface="Canva Sans"/>
              </a:rPr>
              <a:t>i. When a juvenile is no longer residing in the residence approved by the receiving state due to documented instances of violation of conditions of supervision; or</a:t>
            </a:r>
          </a:p>
          <a:p>
            <a:pPr>
              <a:lnSpc>
                <a:spcPts val="2762"/>
              </a:lnSpc>
              <a:spcBef>
                <a:spcPct val="0"/>
              </a:spcBef>
            </a:pPr>
            <a:r>
              <a:rPr lang="en-US" sz="1972" strike="sngStrike">
                <a:solidFill>
                  <a:srgbClr val="000000"/>
                </a:solidFill>
                <a:latin typeface="Canva Sans"/>
              </a:rPr>
              <a:t>ii. When an alternative residence is determined to be in the best interest of the juvenile due to documented instances of violation of conditions of supervision and no viable alternatives exist in the receiving state; or</a:t>
            </a:r>
          </a:p>
          <a:p>
            <a:pPr>
              <a:lnSpc>
                <a:spcPts val="2762"/>
              </a:lnSpc>
              <a:spcBef>
                <a:spcPct val="0"/>
              </a:spcBef>
            </a:pPr>
            <a:r>
              <a:rPr lang="en-US" sz="1972" strike="sngStrike">
                <a:solidFill>
                  <a:srgbClr val="000000"/>
                </a:solidFill>
                <a:latin typeface="Canva Sans"/>
              </a:rPr>
              <a:t>iii. When an immediate, serious threat to the health and safety of the juvenile and/or others in the residence or community is identified; and</a:t>
            </a:r>
          </a:p>
          <a:p>
            <a:pPr>
              <a:lnSpc>
                <a:spcPts val="2762"/>
              </a:lnSpc>
              <a:spcBef>
                <a:spcPct val="0"/>
              </a:spcBef>
            </a:pPr>
            <a:r>
              <a:rPr lang="en-US" sz="1972" strike="sngStrike">
                <a:solidFill>
                  <a:srgbClr val="000000"/>
                </a:solidFill>
                <a:latin typeface="Canva Sans"/>
              </a:rPr>
              <a:t>iv. The receiving state has documented efforts or interventions to redirect the behavior.</a:t>
            </a:r>
          </a:p>
          <a:p>
            <a:pPr>
              <a:lnSpc>
                <a:spcPts val="2762"/>
              </a:lnSpc>
              <a:spcBef>
                <a:spcPct val="0"/>
              </a:spcBef>
            </a:pPr>
            <a:endParaRPr lang="en-US" sz="1972" strike="sngStrike">
              <a:solidFill>
                <a:srgbClr val="000000"/>
              </a:solidFill>
              <a:latin typeface="Canva Sans"/>
            </a:endParaRPr>
          </a:p>
          <a:p>
            <a:pPr>
              <a:lnSpc>
                <a:spcPts val="2762"/>
              </a:lnSpc>
              <a:spcBef>
                <a:spcPct val="0"/>
              </a:spcBef>
            </a:pPr>
            <a:r>
              <a:rPr lang="en-US" sz="1972" strike="sngStrike">
                <a:solidFill>
                  <a:srgbClr val="000000"/>
                </a:solidFill>
                <a:latin typeface="Canva Sans"/>
              </a:rPr>
              <a:t>b. The juvenile is not residing with a legal guardian and that person requests the juvenile be removed from his/her home. The sending state shall secure alternative living arrangements within five (5) business days or the juvenile shall be returned. This time period may be extended up to an additional five (5) business days with the approval from both ICJ Offices.</a:t>
            </a:r>
          </a:p>
          <a:p>
            <a:pPr>
              <a:lnSpc>
                <a:spcPts val="2762"/>
              </a:lnSpc>
              <a:spcBef>
                <a:spcPct val="0"/>
              </a:spcBef>
            </a:pPr>
            <a:endParaRPr lang="en-US" sz="1972" strike="sngStrike">
              <a:solidFill>
                <a:srgbClr val="000000"/>
              </a:solidFill>
              <a:latin typeface="Canva Sans"/>
            </a:endParaRPr>
          </a:p>
          <a:p>
            <a:pPr>
              <a:lnSpc>
                <a:spcPts val="2762"/>
              </a:lnSpc>
              <a:spcBef>
                <a:spcPct val="0"/>
              </a:spcBef>
            </a:pPr>
            <a:r>
              <a:rPr lang="en-US" sz="1972" strike="sngStrike">
                <a:solidFill>
                  <a:srgbClr val="000000"/>
                </a:solidFill>
                <a:latin typeface="Canva Sans"/>
              </a:rPr>
              <a:t>c. A juvenile student or juvenile who resides independently in the receiving state whose transfer of supervision fails.</a:t>
            </a:r>
          </a:p>
        </p:txBody>
      </p:sp>
      <p:sp>
        <p:nvSpPr>
          <p:cNvPr id="9" name="TextBox 9"/>
          <p:cNvSpPr txBox="1"/>
          <p:nvPr/>
        </p:nvSpPr>
        <p:spPr>
          <a:xfrm>
            <a:off x="6455682" y="2073511"/>
            <a:ext cx="10148095" cy="398780"/>
          </a:xfrm>
          <a:prstGeom prst="rect">
            <a:avLst/>
          </a:prstGeom>
        </p:spPr>
        <p:txBody>
          <a:bodyPr lIns="0" tIns="0" rIns="0" bIns="0" rtlCol="0" anchor="t">
            <a:spAutoFit/>
          </a:bodyPr>
          <a:lstStyle/>
          <a:p>
            <a:pPr algn="ctr">
              <a:lnSpc>
                <a:spcPts val="3219"/>
              </a:lnSpc>
              <a:spcBef>
                <a:spcPct val="0"/>
              </a:spcBef>
            </a:pPr>
            <a:r>
              <a:rPr lang="en-US" sz="2299">
                <a:solidFill>
                  <a:srgbClr val="000000"/>
                </a:solidFill>
                <a:latin typeface="Poppins"/>
              </a:rPr>
              <a:t>Reporting Juvenile Non-Compliance</a:t>
            </a:r>
            <a:r>
              <a:rPr lang="en-US" sz="2299" strike="sngStrike">
                <a:solidFill>
                  <a:srgbClr val="000000"/>
                </a:solidFill>
                <a:latin typeface="Poppins"/>
              </a:rPr>
              <a:t>, Failed Supervision</a:t>
            </a:r>
            <a:r>
              <a:rPr lang="en-US" sz="2299">
                <a:solidFill>
                  <a:srgbClr val="000000"/>
                </a:solidFill>
                <a:latin typeface="Poppins"/>
              </a:rPr>
              <a:t> and Retaking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0256" y="716521"/>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11583" y="3978814"/>
            <a:ext cx="6308211" cy="630818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4999" r="-24999"/>
              </a:stretch>
            </a:blipFill>
          </p:spPr>
        </p:sp>
      </p:grpSp>
      <p:sp>
        <p:nvSpPr>
          <p:cNvPr id="7" name="TextBox 7"/>
          <p:cNvSpPr txBox="1"/>
          <p:nvPr/>
        </p:nvSpPr>
        <p:spPr>
          <a:xfrm>
            <a:off x="5300347" y="116004"/>
            <a:ext cx="11569134" cy="1185173"/>
          </a:xfrm>
          <a:prstGeom prst="rect">
            <a:avLst/>
          </a:prstGeom>
        </p:spPr>
        <p:txBody>
          <a:bodyPr lIns="0" tIns="0" rIns="0" bIns="0" rtlCol="0" anchor="t">
            <a:spAutoFit/>
          </a:bodyPr>
          <a:lstStyle/>
          <a:p>
            <a:pPr algn="just">
              <a:lnSpc>
                <a:spcPts val="9225"/>
              </a:lnSpc>
              <a:spcBef>
                <a:spcPct val="0"/>
              </a:spcBef>
            </a:pPr>
            <a:r>
              <a:rPr lang="en-US" sz="6589">
                <a:solidFill>
                  <a:srgbClr val="0E4D8D"/>
                </a:solidFill>
                <a:latin typeface="Poppins Ultra-Bold"/>
              </a:rPr>
              <a:t>NEW Rule 5-103A(1) </a:t>
            </a:r>
          </a:p>
        </p:txBody>
      </p:sp>
      <p:sp>
        <p:nvSpPr>
          <p:cNvPr id="8" name="TextBox 8"/>
          <p:cNvSpPr txBox="1"/>
          <p:nvPr/>
        </p:nvSpPr>
        <p:spPr>
          <a:xfrm>
            <a:off x="5300347" y="1244026"/>
            <a:ext cx="12367673" cy="8816673"/>
          </a:xfrm>
          <a:prstGeom prst="rect">
            <a:avLst/>
          </a:prstGeom>
        </p:spPr>
        <p:txBody>
          <a:bodyPr lIns="0" tIns="0" rIns="0" bIns="0" rtlCol="0" anchor="t">
            <a:spAutoFit/>
          </a:bodyPr>
          <a:lstStyle/>
          <a:p>
            <a:pPr>
              <a:lnSpc>
                <a:spcPts val="2816"/>
              </a:lnSpc>
              <a:spcBef>
                <a:spcPct val="0"/>
              </a:spcBef>
            </a:pPr>
            <a:r>
              <a:rPr lang="en-US" sz="2011" u="sng">
                <a:solidFill>
                  <a:srgbClr val="FF3131"/>
                </a:solidFill>
                <a:latin typeface="Poppins"/>
              </a:rPr>
              <a:t>RULE 5-103A: Failed Supervision Determined by Receiving State </a:t>
            </a:r>
          </a:p>
          <a:p>
            <a:pPr>
              <a:lnSpc>
                <a:spcPts val="2816"/>
              </a:lnSpc>
              <a:spcBef>
                <a:spcPct val="0"/>
              </a:spcBef>
            </a:pPr>
            <a:endParaRPr lang="en-US" sz="2011" u="sng">
              <a:solidFill>
                <a:srgbClr val="FF3131"/>
              </a:solidFill>
              <a:latin typeface="Poppins"/>
            </a:endParaRPr>
          </a:p>
          <a:p>
            <a:pPr>
              <a:lnSpc>
                <a:spcPts val="2816"/>
              </a:lnSpc>
              <a:spcBef>
                <a:spcPct val="0"/>
              </a:spcBef>
            </a:pPr>
            <a:r>
              <a:rPr lang="en-US" sz="2011" u="sng">
                <a:solidFill>
                  <a:srgbClr val="FF3131"/>
                </a:solidFill>
                <a:latin typeface="Poppins"/>
              </a:rPr>
              <a:t>1. The receiving state may determine supervision has failed when a juvenile is not detained and one of the following circumstances applies:</a:t>
            </a:r>
          </a:p>
          <a:p>
            <a:pPr>
              <a:lnSpc>
                <a:spcPts val="2816"/>
              </a:lnSpc>
              <a:spcBef>
                <a:spcPct val="0"/>
              </a:spcBef>
            </a:pPr>
            <a:endParaRPr lang="en-US" sz="2011" u="sng">
              <a:solidFill>
                <a:srgbClr val="FF3131"/>
              </a:solidFill>
              <a:latin typeface="Poppins"/>
            </a:endParaRPr>
          </a:p>
          <a:p>
            <a:pPr>
              <a:lnSpc>
                <a:spcPts val="2816"/>
              </a:lnSpc>
              <a:spcBef>
                <a:spcPct val="0"/>
              </a:spcBef>
            </a:pPr>
            <a:r>
              <a:rPr lang="en-US" sz="2011">
                <a:solidFill>
                  <a:srgbClr val="FF3131"/>
                </a:solidFill>
                <a:latin typeface="Poppins"/>
              </a:rPr>
              <a:t>     </a:t>
            </a:r>
            <a:r>
              <a:rPr lang="en-US" sz="2011" u="sng">
                <a:solidFill>
                  <a:srgbClr val="FF3131"/>
                </a:solidFill>
                <a:latin typeface="Poppins"/>
              </a:rPr>
              <a:t>a. A legal guardian remains in the sending state, the receiving state has documented efforts </a:t>
            </a:r>
          </a:p>
          <a:p>
            <a:pPr>
              <a:lnSpc>
                <a:spcPts val="2816"/>
              </a:lnSpc>
              <a:spcBef>
                <a:spcPct val="0"/>
              </a:spcBef>
            </a:pPr>
            <a:r>
              <a:rPr lang="en-US" sz="2011">
                <a:solidFill>
                  <a:srgbClr val="FF3131"/>
                </a:solidFill>
                <a:latin typeface="Poppins"/>
              </a:rPr>
              <a:t>          </a:t>
            </a:r>
            <a:r>
              <a:rPr lang="en-US" sz="2011" u="sng">
                <a:solidFill>
                  <a:srgbClr val="FF3131"/>
                </a:solidFill>
                <a:latin typeface="Poppins"/>
              </a:rPr>
              <a:t>or  interventions to redirect the behavior, and:</a:t>
            </a:r>
          </a:p>
          <a:p>
            <a:pPr>
              <a:lnSpc>
                <a:spcPts val="2816"/>
              </a:lnSpc>
              <a:spcBef>
                <a:spcPct val="0"/>
              </a:spcBef>
            </a:pPr>
            <a:endParaRPr lang="en-US" sz="2011" u="sng">
              <a:solidFill>
                <a:srgbClr val="FF3131"/>
              </a:solidFill>
              <a:latin typeface="Poppins"/>
            </a:endParaRPr>
          </a:p>
          <a:p>
            <a:pPr>
              <a:lnSpc>
                <a:spcPts val="2816"/>
              </a:lnSpc>
              <a:spcBef>
                <a:spcPct val="0"/>
              </a:spcBef>
            </a:pPr>
            <a:r>
              <a:rPr lang="en-US" sz="2011">
                <a:solidFill>
                  <a:srgbClr val="FF3131"/>
                </a:solidFill>
                <a:latin typeface="Poppins"/>
              </a:rPr>
              <a:t>           </a:t>
            </a:r>
            <a:r>
              <a:rPr lang="en-US" sz="2011" u="sng">
                <a:solidFill>
                  <a:srgbClr val="FF3131"/>
                </a:solidFill>
                <a:latin typeface="Poppins"/>
              </a:rPr>
              <a:t>i. The juvenile no longer resides in the residence approved by the receiving state due to</a:t>
            </a:r>
            <a:r>
              <a:rPr lang="en-US" sz="2011">
                <a:solidFill>
                  <a:srgbClr val="FF3131"/>
                </a:solidFill>
                <a:latin typeface="Poppins"/>
              </a:rPr>
              <a:t>             </a:t>
            </a:r>
          </a:p>
          <a:p>
            <a:pPr>
              <a:lnSpc>
                <a:spcPts val="2816"/>
              </a:lnSpc>
              <a:spcBef>
                <a:spcPct val="0"/>
              </a:spcBef>
            </a:pPr>
            <a:r>
              <a:rPr lang="en-US" sz="2011">
                <a:solidFill>
                  <a:srgbClr val="FF3131"/>
                </a:solidFill>
                <a:latin typeface="Poppins"/>
              </a:rPr>
              <a:t>              </a:t>
            </a:r>
            <a:r>
              <a:rPr lang="en-US" sz="2011" u="sng">
                <a:solidFill>
                  <a:srgbClr val="FF3131"/>
                </a:solidFill>
                <a:latin typeface="Poppins"/>
              </a:rPr>
              <a:t>documented instances of violation of conditions of supervision; or</a:t>
            </a:r>
          </a:p>
          <a:p>
            <a:pPr>
              <a:lnSpc>
                <a:spcPts val="2816"/>
              </a:lnSpc>
              <a:spcBef>
                <a:spcPct val="0"/>
              </a:spcBef>
            </a:pPr>
            <a:endParaRPr lang="en-US" sz="2011" u="sng">
              <a:solidFill>
                <a:srgbClr val="FF3131"/>
              </a:solidFill>
              <a:latin typeface="Poppins"/>
            </a:endParaRPr>
          </a:p>
          <a:p>
            <a:pPr>
              <a:lnSpc>
                <a:spcPts val="2816"/>
              </a:lnSpc>
              <a:spcBef>
                <a:spcPct val="0"/>
              </a:spcBef>
            </a:pPr>
            <a:r>
              <a:rPr lang="en-US" sz="2011">
                <a:solidFill>
                  <a:srgbClr val="FF3131"/>
                </a:solidFill>
                <a:latin typeface="Poppins"/>
              </a:rPr>
              <a:t>           </a:t>
            </a:r>
            <a:r>
              <a:rPr lang="en-US" sz="2011" u="sng">
                <a:solidFill>
                  <a:srgbClr val="FF3131"/>
                </a:solidFill>
                <a:latin typeface="Poppins"/>
              </a:rPr>
              <a:t>ii. An alternative residence is determined to be in the best interest of the juvenile due to </a:t>
            </a:r>
          </a:p>
          <a:p>
            <a:pPr>
              <a:lnSpc>
                <a:spcPts val="2816"/>
              </a:lnSpc>
              <a:spcBef>
                <a:spcPct val="0"/>
              </a:spcBef>
            </a:pPr>
            <a:r>
              <a:rPr lang="en-US" sz="2011">
                <a:solidFill>
                  <a:srgbClr val="FF3131"/>
                </a:solidFill>
                <a:latin typeface="Poppins"/>
              </a:rPr>
              <a:t>              </a:t>
            </a:r>
            <a:r>
              <a:rPr lang="en-US" sz="2011" u="sng">
                <a:solidFill>
                  <a:srgbClr val="FF3131"/>
                </a:solidFill>
                <a:latin typeface="Poppins"/>
              </a:rPr>
              <a:t>documented instances of violation of conditions of supervision and no viable alternatives </a:t>
            </a:r>
          </a:p>
          <a:p>
            <a:pPr>
              <a:lnSpc>
                <a:spcPts val="2816"/>
              </a:lnSpc>
              <a:spcBef>
                <a:spcPct val="0"/>
              </a:spcBef>
            </a:pPr>
            <a:r>
              <a:rPr lang="en-US" sz="2011">
                <a:solidFill>
                  <a:srgbClr val="FF3131"/>
                </a:solidFill>
                <a:latin typeface="Poppins"/>
              </a:rPr>
              <a:t>              </a:t>
            </a:r>
            <a:r>
              <a:rPr lang="en-US" sz="2011" u="sng">
                <a:solidFill>
                  <a:srgbClr val="FF3131"/>
                </a:solidFill>
                <a:latin typeface="Poppins"/>
              </a:rPr>
              <a:t>have been located in the receiving state; or</a:t>
            </a:r>
          </a:p>
          <a:p>
            <a:pPr>
              <a:lnSpc>
                <a:spcPts val="2816"/>
              </a:lnSpc>
              <a:spcBef>
                <a:spcPct val="0"/>
              </a:spcBef>
            </a:pPr>
            <a:endParaRPr lang="en-US" sz="2011" u="sng">
              <a:solidFill>
                <a:srgbClr val="FF3131"/>
              </a:solidFill>
              <a:latin typeface="Poppins"/>
            </a:endParaRPr>
          </a:p>
          <a:p>
            <a:pPr>
              <a:lnSpc>
                <a:spcPts val="2816"/>
              </a:lnSpc>
              <a:spcBef>
                <a:spcPct val="0"/>
              </a:spcBef>
            </a:pPr>
            <a:r>
              <a:rPr lang="en-US" sz="2011">
                <a:solidFill>
                  <a:srgbClr val="FF3131"/>
                </a:solidFill>
                <a:latin typeface="Poppins"/>
              </a:rPr>
              <a:t>         </a:t>
            </a:r>
            <a:r>
              <a:rPr lang="en-US" sz="2011" u="sng">
                <a:solidFill>
                  <a:srgbClr val="FF3131"/>
                </a:solidFill>
                <a:latin typeface="Poppins"/>
              </a:rPr>
              <a:t>iii. An immediate, serious threat to the health and safety of the juvenile and/or others in the </a:t>
            </a:r>
          </a:p>
          <a:p>
            <a:pPr>
              <a:lnSpc>
                <a:spcPts val="2816"/>
              </a:lnSpc>
              <a:spcBef>
                <a:spcPct val="0"/>
              </a:spcBef>
            </a:pPr>
            <a:r>
              <a:rPr lang="en-US" sz="2011">
                <a:solidFill>
                  <a:srgbClr val="FF3131"/>
                </a:solidFill>
                <a:latin typeface="Poppins"/>
              </a:rPr>
              <a:t>             </a:t>
            </a:r>
            <a:r>
              <a:rPr lang="en-US" sz="2011" u="sng">
                <a:solidFill>
                  <a:srgbClr val="FF3131"/>
                </a:solidFill>
                <a:latin typeface="Poppins"/>
              </a:rPr>
              <a:t>residence or community is identified.</a:t>
            </a:r>
          </a:p>
          <a:p>
            <a:pPr>
              <a:lnSpc>
                <a:spcPts val="2816"/>
              </a:lnSpc>
              <a:spcBef>
                <a:spcPct val="0"/>
              </a:spcBef>
            </a:pPr>
            <a:endParaRPr lang="en-US" sz="2011" u="sng">
              <a:solidFill>
                <a:srgbClr val="FF3131"/>
              </a:solidFill>
              <a:latin typeface="Poppins"/>
            </a:endParaRPr>
          </a:p>
          <a:p>
            <a:pPr>
              <a:lnSpc>
                <a:spcPts val="2816"/>
              </a:lnSpc>
              <a:spcBef>
                <a:spcPct val="0"/>
              </a:spcBef>
            </a:pPr>
            <a:r>
              <a:rPr lang="en-US" sz="2011">
                <a:solidFill>
                  <a:srgbClr val="FF3131"/>
                </a:solidFill>
                <a:latin typeface="Poppins"/>
              </a:rPr>
              <a:t>    </a:t>
            </a:r>
            <a:r>
              <a:rPr lang="en-US" sz="2011" u="sng">
                <a:solidFill>
                  <a:srgbClr val="FF3131"/>
                </a:solidFill>
                <a:latin typeface="Poppins"/>
              </a:rPr>
              <a:t>b. The juvenile does not reside with a legal guardian and the person with whom the juvenile </a:t>
            </a:r>
          </a:p>
          <a:p>
            <a:pPr>
              <a:lnSpc>
                <a:spcPts val="2816"/>
              </a:lnSpc>
              <a:spcBef>
                <a:spcPct val="0"/>
              </a:spcBef>
            </a:pPr>
            <a:r>
              <a:rPr lang="en-US" sz="2011">
                <a:solidFill>
                  <a:srgbClr val="FF3131"/>
                </a:solidFill>
                <a:latin typeface="Poppins"/>
              </a:rPr>
              <a:t>         </a:t>
            </a:r>
            <a:r>
              <a:rPr lang="en-US" sz="2011" u="sng">
                <a:solidFill>
                  <a:srgbClr val="FF3131"/>
                </a:solidFill>
                <a:latin typeface="Poppins"/>
              </a:rPr>
              <a:t>resides requests the juvenile be removed from his/her home. </a:t>
            </a:r>
          </a:p>
          <a:p>
            <a:pPr>
              <a:lnSpc>
                <a:spcPts val="2816"/>
              </a:lnSpc>
              <a:spcBef>
                <a:spcPct val="0"/>
              </a:spcBef>
            </a:pPr>
            <a:endParaRPr lang="en-US" sz="2011" u="sng">
              <a:solidFill>
                <a:srgbClr val="FF3131"/>
              </a:solidFill>
              <a:latin typeface="Poppins"/>
            </a:endParaRPr>
          </a:p>
          <a:p>
            <a:pPr>
              <a:lnSpc>
                <a:spcPts val="2816"/>
              </a:lnSpc>
              <a:spcBef>
                <a:spcPct val="0"/>
              </a:spcBef>
            </a:pPr>
            <a:r>
              <a:rPr lang="en-US" sz="2011">
                <a:solidFill>
                  <a:srgbClr val="FF3131"/>
                </a:solidFill>
                <a:latin typeface="Poppins"/>
              </a:rPr>
              <a:t>    </a:t>
            </a:r>
            <a:r>
              <a:rPr lang="en-US" sz="2011" u="sng">
                <a:solidFill>
                  <a:srgbClr val="FF3131"/>
                </a:solidFill>
                <a:latin typeface="Poppins"/>
              </a:rPr>
              <a:t>c. The juvenile is a student or resides independently in the receiving state and the transfer of  </a:t>
            </a:r>
          </a:p>
          <a:p>
            <a:pPr>
              <a:lnSpc>
                <a:spcPts val="2816"/>
              </a:lnSpc>
              <a:spcBef>
                <a:spcPct val="0"/>
              </a:spcBef>
            </a:pPr>
            <a:r>
              <a:rPr lang="en-US" sz="2011">
                <a:solidFill>
                  <a:srgbClr val="FF3131"/>
                </a:solidFill>
                <a:latin typeface="Poppins"/>
              </a:rPr>
              <a:t>        </a:t>
            </a:r>
            <a:r>
              <a:rPr lang="en-US" sz="2011" u="sng">
                <a:solidFill>
                  <a:srgbClr val="FF3131"/>
                </a:solidFill>
                <a:latin typeface="Poppins"/>
              </a:rPr>
              <a:t>supervision fails due to documented instances of violations of conditions of supervision, and </a:t>
            </a:r>
          </a:p>
          <a:p>
            <a:pPr>
              <a:lnSpc>
                <a:spcPts val="2816"/>
              </a:lnSpc>
              <a:spcBef>
                <a:spcPct val="0"/>
              </a:spcBef>
            </a:pPr>
            <a:r>
              <a:rPr lang="en-US" sz="2011">
                <a:solidFill>
                  <a:srgbClr val="FF3131"/>
                </a:solidFill>
                <a:latin typeface="Poppins"/>
              </a:rPr>
              <a:t>        </a:t>
            </a:r>
            <a:r>
              <a:rPr lang="en-US" sz="2011" u="sng">
                <a:solidFill>
                  <a:srgbClr val="FF3131"/>
                </a:solidFill>
                <a:latin typeface="Poppins"/>
              </a:rPr>
              <a:t>the receiving state has documented efforts or interventions to redirect the behavior.</a:t>
            </a:r>
          </a:p>
          <a:p>
            <a:pPr>
              <a:lnSpc>
                <a:spcPts val="2816"/>
              </a:lnSpc>
              <a:spcBef>
                <a:spcPct val="0"/>
              </a:spcBef>
            </a:pPr>
            <a:endParaRPr lang="en-US" sz="2011" u="sng">
              <a:solidFill>
                <a:srgbClr val="FF3131"/>
              </a:solidFill>
              <a:latin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0256" y="716521"/>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11583" y="3978814"/>
            <a:ext cx="6308211" cy="630818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sp>
      </p:grpSp>
      <p:sp>
        <p:nvSpPr>
          <p:cNvPr id="7" name="TextBox 7"/>
          <p:cNvSpPr txBox="1"/>
          <p:nvPr/>
        </p:nvSpPr>
        <p:spPr>
          <a:xfrm>
            <a:off x="5690166" y="847725"/>
            <a:ext cx="11569134" cy="1185173"/>
          </a:xfrm>
          <a:prstGeom prst="rect">
            <a:avLst/>
          </a:prstGeom>
        </p:spPr>
        <p:txBody>
          <a:bodyPr lIns="0" tIns="0" rIns="0" bIns="0" rtlCol="0" anchor="t">
            <a:spAutoFit/>
          </a:bodyPr>
          <a:lstStyle/>
          <a:p>
            <a:pPr algn="just">
              <a:lnSpc>
                <a:spcPts val="9225"/>
              </a:lnSpc>
              <a:spcBef>
                <a:spcPct val="0"/>
              </a:spcBef>
            </a:pPr>
            <a:r>
              <a:rPr lang="en-US" sz="6589">
                <a:solidFill>
                  <a:srgbClr val="0E4D8D"/>
                </a:solidFill>
                <a:latin typeface="Poppins Ultra-Bold"/>
              </a:rPr>
              <a:t>NEW Rule 5-103A(2) </a:t>
            </a:r>
          </a:p>
        </p:txBody>
      </p:sp>
      <p:sp>
        <p:nvSpPr>
          <p:cNvPr id="8" name="TextBox 8"/>
          <p:cNvSpPr txBox="1"/>
          <p:nvPr/>
        </p:nvSpPr>
        <p:spPr>
          <a:xfrm>
            <a:off x="5690166" y="2650571"/>
            <a:ext cx="11363415" cy="5133910"/>
          </a:xfrm>
          <a:prstGeom prst="rect">
            <a:avLst/>
          </a:prstGeom>
        </p:spPr>
        <p:txBody>
          <a:bodyPr lIns="0" tIns="0" rIns="0" bIns="0" rtlCol="0" anchor="t">
            <a:spAutoFit/>
          </a:bodyPr>
          <a:lstStyle/>
          <a:p>
            <a:pPr>
              <a:lnSpc>
                <a:spcPts val="3678"/>
              </a:lnSpc>
              <a:spcBef>
                <a:spcPct val="0"/>
              </a:spcBef>
            </a:pPr>
            <a:r>
              <a:rPr lang="en-US" sz="2627" u="sng">
                <a:solidFill>
                  <a:srgbClr val="FF3131"/>
                </a:solidFill>
                <a:latin typeface="Poppins"/>
              </a:rPr>
              <a:t>2. Upon a determination of failed supervision, the receiving state shall notify the sending state using Form IX, Failed Supervision Report, which shall contain the following information:</a:t>
            </a:r>
          </a:p>
          <a:p>
            <a:pPr>
              <a:lnSpc>
                <a:spcPts val="3678"/>
              </a:lnSpc>
              <a:spcBef>
                <a:spcPct val="0"/>
              </a:spcBef>
            </a:pPr>
            <a:endParaRPr lang="en-US" sz="2627" u="sng">
              <a:solidFill>
                <a:srgbClr val="FF3131"/>
              </a:solidFill>
              <a:latin typeface="Poppins"/>
            </a:endParaRPr>
          </a:p>
          <a:p>
            <a:pPr>
              <a:lnSpc>
                <a:spcPts val="3678"/>
              </a:lnSpc>
              <a:spcBef>
                <a:spcPct val="0"/>
              </a:spcBef>
            </a:pPr>
            <a:r>
              <a:rPr lang="en-US" sz="2627">
                <a:solidFill>
                  <a:srgbClr val="FF3131"/>
                </a:solidFill>
                <a:latin typeface="Poppins"/>
              </a:rPr>
              <a:t>    </a:t>
            </a:r>
            <a:r>
              <a:rPr lang="en-US" sz="2627" u="sng">
                <a:solidFill>
                  <a:srgbClr val="FF3131"/>
                </a:solidFill>
                <a:latin typeface="Poppins"/>
              </a:rPr>
              <a:t>a. Details regarding how the supervising agent determined  </a:t>
            </a:r>
          </a:p>
          <a:p>
            <a:pPr>
              <a:lnSpc>
                <a:spcPts val="3678"/>
              </a:lnSpc>
              <a:spcBef>
                <a:spcPct val="0"/>
              </a:spcBef>
            </a:pPr>
            <a:r>
              <a:rPr lang="en-US" sz="2627">
                <a:solidFill>
                  <a:srgbClr val="FF3131"/>
                </a:solidFill>
                <a:latin typeface="Poppins"/>
              </a:rPr>
              <a:t>    </a:t>
            </a:r>
            <a:r>
              <a:rPr lang="en-US" sz="2627" u="sng">
                <a:solidFill>
                  <a:srgbClr val="FF3131"/>
                </a:solidFill>
                <a:latin typeface="Poppins"/>
              </a:rPr>
              <a:t>supervision in the receiving state failed; and</a:t>
            </a:r>
          </a:p>
          <a:p>
            <a:pPr>
              <a:lnSpc>
                <a:spcPts val="3678"/>
              </a:lnSpc>
              <a:spcBef>
                <a:spcPct val="0"/>
              </a:spcBef>
            </a:pPr>
            <a:endParaRPr lang="en-US" sz="2627" u="sng">
              <a:solidFill>
                <a:srgbClr val="FF3131"/>
              </a:solidFill>
              <a:latin typeface="Poppins"/>
            </a:endParaRPr>
          </a:p>
          <a:p>
            <a:pPr>
              <a:lnSpc>
                <a:spcPts val="3678"/>
              </a:lnSpc>
              <a:spcBef>
                <a:spcPct val="0"/>
              </a:spcBef>
            </a:pPr>
            <a:r>
              <a:rPr lang="en-US" sz="2627">
                <a:solidFill>
                  <a:srgbClr val="FF3131"/>
                </a:solidFill>
                <a:latin typeface="Poppins"/>
              </a:rPr>
              <a:t>    </a:t>
            </a:r>
            <a:r>
              <a:rPr lang="en-US" sz="2627" u="sng">
                <a:solidFill>
                  <a:srgbClr val="FF3131"/>
                </a:solidFill>
                <a:latin typeface="Poppins"/>
              </a:rPr>
              <a:t>b. Description of efforts or interventions to redirect behavior or   </a:t>
            </a:r>
          </a:p>
          <a:p>
            <a:pPr>
              <a:lnSpc>
                <a:spcPts val="3678"/>
              </a:lnSpc>
              <a:spcBef>
                <a:spcPct val="0"/>
              </a:spcBef>
            </a:pPr>
            <a:r>
              <a:rPr lang="en-US" sz="2627">
                <a:solidFill>
                  <a:srgbClr val="FF3131"/>
                </a:solidFill>
                <a:latin typeface="Poppins"/>
              </a:rPr>
              <a:t>    </a:t>
            </a:r>
            <a:r>
              <a:rPr lang="en-US" sz="2627" u="sng">
                <a:solidFill>
                  <a:srgbClr val="FF3131"/>
                </a:solidFill>
                <a:latin typeface="Poppins"/>
              </a:rPr>
              <a:t>maintain current residence; and</a:t>
            </a:r>
          </a:p>
          <a:p>
            <a:pPr>
              <a:lnSpc>
                <a:spcPts val="3678"/>
              </a:lnSpc>
              <a:spcBef>
                <a:spcPct val="0"/>
              </a:spcBef>
            </a:pPr>
            <a:endParaRPr lang="en-US" sz="2627" u="sng">
              <a:solidFill>
                <a:srgbClr val="FF3131"/>
              </a:solidFill>
              <a:latin typeface="Poppins"/>
            </a:endParaRPr>
          </a:p>
          <a:p>
            <a:pPr>
              <a:lnSpc>
                <a:spcPts val="3678"/>
              </a:lnSpc>
              <a:spcBef>
                <a:spcPct val="0"/>
              </a:spcBef>
            </a:pPr>
            <a:r>
              <a:rPr lang="en-US" sz="2627">
                <a:solidFill>
                  <a:srgbClr val="FF3131"/>
                </a:solidFill>
                <a:latin typeface="Poppins"/>
              </a:rPr>
              <a:t>    </a:t>
            </a:r>
            <a:r>
              <a:rPr lang="en-US" sz="2627" u="sng">
                <a:solidFill>
                  <a:srgbClr val="FF3131"/>
                </a:solidFill>
                <a:latin typeface="Poppins"/>
              </a:rPr>
              <a:t>c. Any pending charges in the receiving state.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0256" y="716521"/>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11583" y="3978814"/>
            <a:ext cx="6308211" cy="630818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46789" r="-3303"/>
              </a:stretch>
            </a:blipFill>
          </p:spPr>
        </p:sp>
      </p:grpSp>
      <p:sp>
        <p:nvSpPr>
          <p:cNvPr id="7" name="TextBox 7"/>
          <p:cNvSpPr txBox="1"/>
          <p:nvPr/>
        </p:nvSpPr>
        <p:spPr>
          <a:xfrm>
            <a:off x="5637307" y="713022"/>
            <a:ext cx="11569134" cy="1185173"/>
          </a:xfrm>
          <a:prstGeom prst="rect">
            <a:avLst/>
          </a:prstGeom>
        </p:spPr>
        <p:txBody>
          <a:bodyPr lIns="0" tIns="0" rIns="0" bIns="0" rtlCol="0" anchor="t">
            <a:spAutoFit/>
          </a:bodyPr>
          <a:lstStyle/>
          <a:p>
            <a:pPr algn="just">
              <a:lnSpc>
                <a:spcPts val="9225"/>
              </a:lnSpc>
              <a:spcBef>
                <a:spcPct val="0"/>
              </a:spcBef>
            </a:pPr>
            <a:r>
              <a:rPr lang="en-US" sz="6589">
                <a:solidFill>
                  <a:srgbClr val="0E4D8D"/>
                </a:solidFill>
                <a:latin typeface="Poppins Ultra-Bold"/>
              </a:rPr>
              <a:t>NEW Rule 5-103A(3) </a:t>
            </a:r>
          </a:p>
        </p:txBody>
      </p:sp>
      <p:sp>
        <p:nvSpPr>
          <p:cNvPr id="8" name="TextBox 8"/>
          <p:cNvSpPr txBox="1"/>
          <p:nvPr/>
        </p:nvSpPr>
        <p:spPr>
          <a:xfrm>
            <a:off x="5637307" y="2312918"/>
            <a:ext cx="12101933" cy="6067255"/>
          </a:xfrm>
          <a:prstGeom prst="rect">
            <a:avLst/>
          </a:prstGeom>
        </p:spPr>
        <p:txBody>
          <a:bodyPr lIns="0" tIns="0" rIns="0" bIns="0" rtlCol="0" anchor="t">
            <a:spAutoFit/>
          </a:bodyPr>
          <a:lstStyle/>
          <a:p>
            <a:pPr>
              <a:lnSpc>
                <a:spcPts val="3684"/>
              </a:lnSpc>
              <a:spcBef>
                <a:spcPct val="0"/>
              </a:spcBef>
            </a:pPr>
            <a:r>
              <a:rPr lang="en-US" sz="2631" u="sng">
                <a:solidFill>
                  <a:srgbClr val="FF3131"/>
                </a:solidFill>
                <a:latin typeface="Poppins"/>
              </a:rPr>
              <a:t>3. The sending state shall respond to the Form IX, Failed Supervision Report, no later than ten (10) business days following receipt by the sending state.</a:t>
            </a:r>
            <a:r>
              <a:rPr lang="en-US" sz="2631">
                <a:solidFill>
                  <a:srgbClr val="FF3131"/>
                </a:solidFill>
                <a:latin typeface="Poppins"/>
              </a:rPr>
              <a:t>  </a:t>
            </a:r>
          </a:p>
          <a:p>
            <a:pPr>
              <a:lnSpc>
                <a:spcPts val="3684"/>
              </a:lnSpc>
              <a:spcBef>
                <a:spcPct val="0"/>
              </a:spcBef>
            </a:pPr>
            <a:endParaRPr lang="en-US" sz="2631">
              <a:solidFill>
                <a:srgbClr val="FF3131"/>
              </a:solidFill>
              <a:latin typeface="Poppins"/>
            </a:endParaRPr>
          </a:p>
          <a:p>
            <a:pPr>
              <a:lnSpc>
                <a:spcPts val="3684"/>
              </a:lnSpc>
              <a:spcBef>
                <a:spcPct val="0"/>
              </a:spcBef>
            </a:pPr>
            <a:r>
              <a:rPr lang="en-US" sz="2631">
                <a:solidFill>
                  <a:srgbClr val="FF3131"/>
                </a:solidFill>
                <a:latin typeface="Poppins"/>
              </a:rPr>
              <a:t>    </a:t>
            </a:r>
            <a:r>
              <a:rPr lang="en-US" sz="2631" u="sng">
                <a:solidFill>
                  <a:srgbClr val="FF3131"/>
                </a:solidFill>
                <a:latin typeface="Poppins"/>
              </a:rPr>
              <a:t>a. The response shall provide details of an alternative living</a:t>
            </a:r>
            <a:r>
              <a:rPr lang="en-US" sz="2631">
                <a:solidFill>
                  <a:srgbClr val="FF3131"/>
                </a:solidFill>
                <a:latin typeface="Poppins"/>
              </a:rPr>
              <a:t>  </a:t>
            </a:r>
          </a:p>
          <a:p>
            <a:pPr>
              <a:lnSpc>
                <a:spcPts val="3684"/>
              </a:lnSpc>
              <a:spcBef>
                <a:spcPct val="0"/>
              </a:spcBef>
            </a:pPr>
            <a:r>
              <a:rPr lang="en-US" sz="2631">
                <a:solidFill>
                  <a:srgbClr val="FF3131"/>
                </a:solidFill>
                <a:latin typeface="Poppins"/>
              </a:rPr>
              <a:t>         </a:t>
            </a:r>
            <a:r>
              <a:rPr lang="en-US" sz="2631" u="sng">
                <a:solidFill>
                  <a:srgbClr val="FF3131"/>
                </a:solidFill>
                <a:latin typeface="Poppins"/>
              </a:rPr>
              <a:t>arrangement secured by the sending state or provide notice that a </a:t>
            </a:r>
          </a:p>
          <a:p>
            <a:pPr>
              <a:lnSpc>
                <a:spcPts val="3684"/>
              </a:lnSpc>
              <a:spcBef>
                <a:spcPct val="0"/>
              </a:spcBef>
            </a:pPr>
            <a:r>
              <a:rPr lang="en-US" sz="2631">
                <a:solidFill>
                  <a:srgbClr val="FF3131"/>
                </a:solidFill>
                <a:latin typeface="Poppins"/>
              </a:rPr>
              <a:t>         </a:t>
            </a:r>
            <a:r>
              <a:rPr lang="en-US" sz="2631" u="sng">
                <a:solidFill>
                  <a:srgbClr val="FF3131"/>
                </a:solidFill>
                <a:latin typeface="Poppins"/>
              </a:rPr>
              <a:t>decision has been made to return the juvenile.</a:t>
            </a:r>
          </a:p>
          <a:p>
            <a:pPr>
              <a:lnSpc>
                <a:spcPts val="3684"/>
              </a:lnSpc>
              <a:spcBef>
                <a:spcPct val="0"/>
              </a:spcBef>
            </a:pPr>
            <a:endParaRPr lang="en-US" sz="2631" u="sng">
              <a:solidFill>
                <a:srgbClr val="FF3131"/>
              </a:solidFill>
              <a:latin typeface="Poppins"/>
            </a:endParaRPr>
          </a:p>
          <a:p>
            <a:pPr>
              <a:lnSpc>
                <a:spcPts val="3684"/>
              </a:lnSpc>
              <a:spcBef>
                <a:spcPct val="0"/>
              </a:spcBef>
            </a:pPr>
            <a:r>
              <a:rPr lang="en-US" sz="2631">
                <a:solidFill>
                  <a:srgbClr val="FF3131"/>
                </a:solidFill>
                <a:latin typeface="Poppins"/>
              </a:rPr>
              <a:t>   </a:t>
            </a:r>
            <a:r>
              <a:rPr lang="en-US" sz="2631" u="sng">
                <a:solidFill>
                  <a:srgbClr val="FF3131"/>
                </a:solidFill>
                <a:latin typeface="Poppins"/>
              </a:rPr>
              <a:t>b. If an alternative living arrangement is not secured, the juvenile shall </a:t>
            </a:r>
          </a:p>
          <a:p>
            <a:pPr>
              <a:lnSpc>
                <a:spcPts val="3684"/>
              </a:lnSpc>
              <a:spcBef>
                <a:spcPct val="0"/>
              </a:spcBef>
            </a:pPr>
            <a:r>
              <a:rPr lang="en-US" sz="2631">
                <a:solidFill>
                  <a:srgbClr val="FF3131"/>
                </a:solidFill>
                <a:latin typeface="Poppins"/>
              </a:rPr>
              <a:t>       </a:t>
            </a:r>
            <a:r>
              <a:rPr lang="en-US" sz="2631" u="sng">
                <a:solidFill>
                  <a:srgbClr val="FF3131"/>
                </a:solidFill>
                <a:latin typeface="Poppins"/>
              </a:rPr>
              <a:t>be returned no later than ten (10) business days following receipt of </a:t>
            </a:r>
          </a:p>
          <a:p>
            <a:pPr>
              <a:lnSpc>
                <a:spcPts val="3684"/>
              </a:lnSpc>
              <a:spcBef>
                <a:spcPct val="0"/>
              </a:spcBef>
            </a:pPr>
            <a:r>
              <a:rPr lang="en-US" sz="2631">
                <a:solidFill>
                  <a:srgbClr val="FF3131"/>
                </a:solidFill>
                <a:latin typeface="Poppins"/>
              </a:rPr>
              <a:t>       </a:t>
            </a:r>
            <a:r>
              <a:rPr lang="en-US" sz="2631" u="sng">
                <a:solidFill>
                  <a:srgbClr val="FF3131"/>
                </a:solidFill>
                <a:latin typeface="Poppins"/>
              </a:rPr>
              <a:t>the Form IX, Failed Supervision Report, by the sending state. This time</a:t>
            </a:r>
            <a:r>
              <a:rPr lang="en-US" sz="2631">
                <a:solidFill>
                  <a:srgbClr val="FF3131"/>
                </a:solidFill>
                <a:latin typeface="Poppins"/>
              </a:rPr>
              <a:t> </a:t>
            </a:r>
          </a:p>
          <a:p>
            <a:pPr>
              <a:lnSpc>
                <a:spcPts val="3684"/>
              </a:lnSpc>
              <a:spcBef>
                <a:spcPct val="0"/>
              </a:spcBef>
            </a:pPr>
            <a:r>
              <a:rPr lang="en-US" sz="2631">
                <a:solidFill>
                  <a:srgbClr val="FF3131"/>
                </a:solidFill>
                <a:latin typeface="Poppins"/>
              </a:rPr>
              <a:t>       </a:t>
            </a:r>
            <a:r>
              <a:rPr lang="en-US" sz="2631" u="sng">
                <a:solidFill>
                  <a:srgbClr val="FF3131"/>
                </a:solidFill>
                <a:latin typeface="Poppins"/>
              </a:rPr>
              <a:t>period may be extended up to an additional five (5) business days </a:t>
            </a:r>
          </a:p>
          <a:p>
            <a:pPr>
              <a:lnSpc>
                <a:spcPts val="3684"/>
              </a:lnSpc>
              <a:spcBef>
                <a:spcPct val="0"/>
              </a:spcBef>
            </a:pPr>
            <a:r>
              <a:rPr lang="en-US" sz="2631">
                <a:solidFill>
                  <a:srgbClr val="FF3131"/>
                </a:solidFill>
                <a:latin typeface="Poppins"/>
              </a:rPr>
              <a:t>       </a:t>
            </a:r>
            <a:r>
              <a:rPr lang="en-US" sz="2631" u="sng">
                <a:solidFill>
                  <a:srgbClr val="FF3131"/>
                </a:solidFill>
                <a:latin typeface="Poppins"/>
              </a:rPr>
              <a:t>with the approval from both ICJ Offices.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377" y="555983"/>
            <a:ext cx="5376247" cy="537624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537361" y="555983"/>
            <a:ext cx="5376247" cy="537624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5030917" y="1514825"/>
            <a:ext cx="2670292" cy="2670292"/>
          </a:xfrm>
          <a:custGeom>
            <a:avLst/>
            <a:gdLst/>
            <a:ahLst/>
            <a:cxnLst/>
            <a:rect l="l" t="t" r="r" b="b"/>
            <a:pathLst>
              <a:path w="2670292" h="2670292">
                <a:moveTo>
                  <a:pt x="0" y="0"/>
                </a:moveTo>
                <a:lnTo>
                  <a:pt x="2670292" y="0"/>
                </a:lnTo>
                <a:lnTo>
                  <a:pt x="2670292" y="2670292"/>
                </a:lnTo>
                <a:lnTo>
                  <a:pt x="0" y="26702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9551568" y="1514825"/>
            <a:ext cx="3402426" cy="2271119"/>
          </a:xfrm>
          <a:custGeom>
            <a:avLst/>
            <a:gdLst/>
            <a:ahLst/>
            <a:cxnLst/>
            <a:rect l="l" t="t" r="r" b="b"/>
            <a:pathLst>
              <a:path w="3402426" h="2271119">
                <a:moveTo>
                  <a:pt x="0" y="0"/>
                </a:moveTo>
                <a:lnTo>
                  <a:pt x="3402426" y="0"/>
                </a:lnTo>
                <a:lnTo>
                  <a:pt x="3402426" y="2271119"/>
                </a:lnTo>
                <a:lnTo>
                  <a:pt x="0" y="22711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4712307" y="4278930"/>
            <a:ext cx="2988901" cy="884491"/>
          </a:xfrm>
          <a:prstGeom prst="rect">
            <a:avLst/>
          </a:prstGeom>
        </p:spPr>
        <p:txBody>
          <a:bodyPr lIns="0" tIns="0" rIns="0" bIns="0" rtlCol="0" anchor="t">
            <a:spAutoFit/>
          </a:bodyPr>
          <a:lstStyle/>
          <a:p>
            <a:pPr algn="ctr">
              <a:lnSpc>
                <a:spcPts val="6911"/>
              </a:lnSpc>
              <a:spcBef>
                <a:spcPct val="0"/>
              </a:spcBef>
            </a:pPr>
            <a:r>
              <a:rPr lang="en-US" sz="4937">
                <a:solidFill>
                  <a:srgbClr val="FFFFFF"/>
                </a:solidFill>
                <a:latin typeface="Poppins Ultra-Bold"/>
              </a:rPr>
              <a:t>Form IX</a:t>
            </a:r>
          </a:p>
        </p:txBody>
      </p:sp>
      <p:sp>
        <p:nvSpPr>
          <p:cNvPr id="11" name="TextBox 11"/>
          <p:cNvSpPr txBox="1"/>
          <p:nvPr/>
        </p:nvSpPr>
        <p:spPr>
          <a:xfrm>
            <a:off x="9551568" y="4278930"/>
            <a:ext cx="3347833" cy="884491"/>
          </a:xfrm>
          <a:prstGeom prst="rect">
            <a:avLst/>
          </a:prstGeom>
        </p:spPr>
        <p:txBody>
          <a:bodyPr lIns="0" tIns="0" rIns="0" bIns="0" rtlCol="0" anchor="t">
            <a:spAutoFit/>
          </a:bodyPr>
          <a:lstStyle/>
          <a:p>
            <a:pPr algn="ctr">
              <a:lnSpc>
                <a:spcPts val="6911"/>
              </a:lnSpc>
              <a:spcBef>
                <a:spcPct val="0"/>
              </a:spcBef>
            </a:pPr>
            <a:r>
              <a:rPr lang="en-US" sz="4937">
                <a:solidFill>
                  <a:srgbClr val="FFFFFF"/>
                </a:solidFill>
                <a:latin typeface="Poppins Ultra-Bold"/>
              </a:rPr>
              <a:t>UNITY</a:t>
            </a:r>
          </a:p>
        </p:txBody>
      </p:sp>
      <p:sp>
        <p:nvSpPr>
          <p:cNvPr id="12" name="TextBox 12"/>
          <p:cNvSpPr txBox="1"/>
          <p:nvPr/>
        </p:nvSpPr>
        <p:spPr>
          <a:xfrm>
            <a:off x="707228" y="5447813"/>
            <a:ext cx="4912424" cy="1169189"/>
          </a:xfrm>
          <a:prstGeom prst="rect">
            <a:avLst/>
          </a:prstGeom>
        </p:spPr>
        <p:txBody>
          <a:bodyPr lIns="0" tIns="0" rIns="0" bIns="0" rtlCol="0" anchor="t">
            <a:spAutoFit/>
          </a:bodyPr>
          <a:lstStyle/>
          <a:p>
            <a:pPr>
              <a:lnSpc>
                <a:spcPts val="9056"/>
              </a:lnSpc>
              <a:spcBef>
                <a:spcPct val="0"/>
              </a:spcBef>
            </a:pPr>
            <a:r>
              <a:rPr lang="en-US" sz="6468">
                <a:solidFill>
                  <a:srgbClr val="124A87"/>
                </a:solidFill>
                <a:latin typeface="Poppins Ultra-Bold"/>
              </a:rPr>
              <a:t>Form IX</a:t>
            </a:r>
          </a:p>
        </p:txBody>
      </p:sp>
      <p:sp>
        <p:nvSpPr>
          <p:cNvPr id="13" name="TextBox 13"/>
          <p:cNvSpPr txBox="1"/>
          <p:nvPr/>
        </p:nvSpPr>
        <p:spPr>
          <a:xfrm>
            <a:off x="13787926" y="5447813"/>
            <a:ext cx="3840645" cy="1169189"/>
          </a:xfrm>
          <a:prstGeom prst="rect">
            <a:avLst/>
          </a:prstGeom>
        </p:spPr>
        <p:txBody>
          <a:bodyPr lIns="0" tIns="0" rIns="0" bIns="0" rtlCol="0" anchor="t">
            <a:spAutoFit/>
          </a:bodyPr>
          <a:lstStyle/>
          <a:p>
            <a:pPr algn="r">
              <a:lnSpc>
                <a:spcPts val="9056"/>
              </a:lnSpc>
              <a:spcBef>
                <a:spcPct val="0"/>
              </a:spcBef>
            </a:pPr>
            <a:r>
              <a:rPr lang="en-US" sz="6468">
                <a:solidFill>
                  <a:srgbClr val="0063C8"/>
                </a:solidFill>
                <a:latin typeface="Poppins Ultra-Bold"/>
              </a:rPr>
              <a:t>UNITY</a:t>
            </a:r>
          </a:p>
        </p:txBody>
      </p:sp>
      <p:sp>
        <p:nvSpPr>
          <p:cNvPr id="14" name="TextBox 14"/>
          <p:cNvSpPr txBox="1"/>
          <p:nvPr/>
        </p:nvSpPr>
        <p:spPr>
          <a:xfrm>
            <a:off x="707228" y="6644385"/>
            <a:ext cx="7830133" cy="3125209"/>
          </a:xfrm>
          <a:prstGeom prst="rect">
            <a:avLst/>
          </a:prstGeom>
        </p:spPr>
        <p:txBody>
          <a:bodyPr lIns="0" tIns="0" rIns="0" bIns="0" rtlCol="0" anchor="t">
            <a:spAutoFit/>
          </a:bodyPr>
          <a:lstStyle/>
          <a:p>
            <a:pPr algn="just">
              <a:lnSpc>
                <a:spcPts val="3094"/>
              </a:lnSpc>
            </a:pPr>
            <a:r>
              <a:rPr lang="en-US" sz="2210">
                <a:solidFill>
                  <a:srgbClr val="000000"/>
                </a:solidFill>
                <a:latin typeface="Poppins"/>
              </a:rPr>
              <a:t>NEW Form IX: Failed Supervision Report contains all required information for a receiving state to submit a failed supervision report to the sending according to Rule 5-103A.</a:t>
            </a:r>
          </a:p>
          <a:p>
            <a:pPr algn="just">
              <a:lnSpc>
                <a:spcPts val="3094"/>
              </a:lnSpc>
            </a:pPr>
            <a:endParaRPr lang="en-US" sz="2210">
              <a:solidFill>
                <a:srgbClr val="000000"/>
              </a:solidFill>
              <a:latin typeface="Poppins"/>
            </a:endParaRPr>
          </a:p>
          <a:p>
            <a:pPr algn="just">
              <a:lnSpc>
                <a:spcPts val="3094"/>
              </a:lnSpc>
              <a:spcBef>
                <a:spcPct val="0"/>
              </a:spcBef>
            </a:pPr>
            <a:r>
              <a:rPr lang="en-US" sz="2210">
                <a:solidFill>
                  <a:srgbClr val="000000"/>
                </a:solidFill>
                <a:latin typeface="Poppins"/>
              </a:rPr>
              <a:t>The new form also contains required response fields for the sending state to indicate the plan of action to return the juvenile or secure an alternative residence.</a:t>
            </a:r>
          </a:p>
        </p:txBody>
      </p:sp>
      <p:sp>
        <p:nvSpPr>
          <p:cNvPr id="15" name="TextBox 15"/>
          <p:cNvSpPr txBox="1"/>
          <p:nvPr/>
        </p:nvSpPr>
        <p:spPr>
          <a:xfrm>
            <a:off x="9796806" y="6634860"/>
            <a:ext cx="7831765" cy="1655819"/>
          </a:xfrm>
          <a:prstGeom prst="rect">
            <a:avLst/>
          </a:prstGeom>
        </p:spPr>
        <p:txBody>
          <a:bodyPr lIns="0" tIns="0" rIns="0" bIns="0" rtlCol="0" anchor="t">
            <a:spAutoFit/>
          </a:bodyPr>
          <a:lstStyle/>
          <a:p>
            <a:pPr algn="r">
              <a:lnSpc>
                <a:spcPts val="3374"/>
              </a:lnSpc>
            </a:pPr>
            <a:r>
              <a:rPr lang="en-US" sz="2410">
                <a:solidFill>
                  <a:srgbClr val="000000"/>
                </a:solidFill>
                <a:latin typeface="Poppins"/>
              </a:rPr>
              <a:t> Form IX – Failed Supervision Report requires the Sending State to either “Return Juvenile” or “Secure Alternative Address” with 10 business day</a:t>
            </a:r>
          </a:p>
          <a:p>
            <a:pPr algn="r">
              <a:lnSpc>
                <a:spcPts val="3094"/>
              </a:lnSpc>
              <a:spcBef>
                <a:spcPct val="0"/>
              </a:spcBef>
            </a:pPr>
            <a:endParaRPr lang="en-US" sz="2410">
              <a:solidFill>
                <a:srgbClr val="000000"/>
              </a:solidFill>
              <a:latin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13EA1-BD32-36F6-06BC-C940E665A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30139"/>
            <a:ext cx="7315200" cy="10183906"/>
          </a:xfrm>
          <a:prstGeom prst="rect">
            <a:avLst/>
          </a:prstGeom>
        </p:spPr>
      </p:pic>
    </p:spTree>
    <p:extLst>
      <p:ext uri="{BB962C8B-B14F-4D97-AF65-F5344CB8AC3E}">
        <p14:creationId xmlns:p14="http://schemas.microsoft.com/office/powerpoint/2010/main" val="1436055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31392" y="-3590166"/>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08897" y="-3590166"/>
            <a:ext cx="6500807" cy="650080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250403" y="7444306"/>
            <a:ext cx="6500807" cy="650080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659981" y="825324"/>
            <a:ext cx="7027095" cy="1289489"/>
          </a:xfrm>
          <a:prstGeom prst="rect">
            <a:avLst/>
          </a:prstGeom>
        </p:spPr>
        <p:txBody>
          <a:bodyPr lIns="0" tIns="0" rIns="0" bIns="0" rtlCol="0" anchor="t">
            <a:spAutoFit/>
          </a:bodyPr>
          <a:lstStyle/>
          <a:p>
            <a:pPr algn="ctr">
              <a:lnSpc>
                <a:spcPts val="10012"/>
              </a:lnSpc>
              <a:spcBef>
                <a:spcPct val="0"/>
              </a:spcBef>
            </a:pPr>
            <a:r>
              <a:rPr lang="en-US" sz="7151">
                <a:solidFill>
                  <a:srgbClr val="0E4D8D"/>
                </a:solidFill>
                <a:latin typeface="Poppins Ultra-Bold"/>
              </a:rPr>
              <a:t>Checkpoint</a:t>
            </a:r>
          </a:p>
        </p:txBody>
      </p:sp>
      <p:sp>
        <p:nvSpPr>
          <p:cNvPr id="12" name="TextBox 12"/>
          <p:cNvSpPr txBox="1"/>
          <p:nvPr/>
        </p:nvSpPr>
        <p:spPr>
          <a:xfrm>
            <a:off x="2547518" y="3489715"/>
            <a:ext cx="13192963" cy="5221046"/>
          </a:xfrm>
          <a:prstGeom prst="rect">
            <a:avLst/>
          </a:prstGeom>
        </p:spPr>
        <p:txBody>
          <a:bodyPr lIns="0" tIns="0" rIns="0" bIns="0" rtlCol="0" anchor="t">
            <a:spAutoFit/>
          </a:bodyPr>
          <a:lstStyle/>
          <a:p>
            <a:pPr algn="ctr">
              <a:lnSpc>
                <a:spcPts val="6330"/>
              </a:lnSpc>
            </a:pPr>
            <a:r>
              <a:rPr lang="en-US" sz="4521">
                <a:solidFill>
                  <a:srgbClr val="000000"/>
                </a:solidFill>
                <a:latin typeface="Poppins"/>
              </a:rPr>
              <a:t>All states are required to provide temporary detention or shelter in the event of an emergency situation (e.g., weather, accident, missed flight) that affects the travel arrangements for a juvenile who is being returned pursuant to the ICJ. </a:t>
            </a:r>
          </a:p>
          <a:p>
            <a:pPr algn="ctr">
              <a:lnSpc>
                <a:spcPts val="2970"/>
              </a:lnSpc>
              <a:spcBef>
                <a:spcPct val="0"/>
              </a:spcBef>
            </a:pPr>
            <a:r>
              <a:rPr lang="en-US" sz="2122">
                <a:solidFill>
                  <a:srgbClr val="000000"/>
                </a:solidFill>
                <a:latin typeface="Poppins"/>
              </a:rPr>
              <a:t> </a:t>
            </a:r>
          </a:p>
        </p:txBody>
      </p:sp>
      <p:sp>
        <p:nvSpPr>
          <p:cNvPr id="13" name="TextBox 13"/>
          <p:cNvSpPr txBox="1"/>
          <p:nvPr/>
        </p:nvSpPr>
        <p:spPr>
          <a:xfrm>
            <a:off x="2442419" y="2264848"/>
            <a:ext cx="13192963" cy="927177"/>
          </a:xfrm>
          <a:prstGeom prst="rect">
            <a:avLst/>
          </a:prstGeom>
        </p:spPr>
        <p:txBody>
          <a:bodyPr lIns="0" tIns="0" rIns="0" bIns="0" rtlCol="0" anchor="t">
            <a:spAutoFit/>
          </a:bodyPr>
          <a:lstStyle/>
          <a:p>
            <a:pPr algn="ctr">
              <a:lnSpc>
                <a:spcPts val="7170"/>
              </a:lnSpc>
              <a:spcBef>
                <a:spcPct val="0"/>
              </a:spcBef>
            </a:pPr>
            <a:r>
              <a:rPr lang="en-US" sz="5121">
                <a:solidFill>
                  <a:srgbClr val="000000"/>
                </a:solidFill>
                <a:latin typeface="Poppins Bold"/>
              </a:rPr>
              <a:t>True or False?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31392" y="-3590166"/>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08897" y="-3590166"/>
            <a:ext cx="6500807" cy="650080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250403" y="7444306"/>
            <a:ext cx="6500807" cy="650080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659981" y="825324"/>
            <a:ext cx="7027095" cy="1289489"/>
          </a:xfrm>
          <a:prstGeom prst="rect">
            <a:avLst/>
          </a:prstGeom>
        </p:spPr>
        <p:txBody>
          <a:bodyPr lIns="0" tIns="0" rIns="0" bIns="0" rtlCol="0" anchor="t">
            <a:spAutoFit/>
          </a:bodyPr>
          <a:lstStyle/>
          <a:p>
            <a:pPr algn="ctr">
              <a:lnSpc>
                <a:spcPts val="10012"/>
              </a:lnSpc>
              <a:spcBef>
                <a:spcPct val="0"/>
              </a:spcBef>
            </a:pPr>
            <a:r>
              <a:rPr lang="en-US" sz="7151">
                <a:solidFill>
                  <a:srgbClr val="0E4D8D"/>
                </a:solidFill>
                <a:latin typeface="Poppins Ultra-Bold"/>
              </a:rPr>
              <a:t>Checkpoint</a:t>
            </a:r>
          </a:p>
        </p:txBody>
      </p:sp>
      <p:sp>
        <p:nvSpPr>
          <p:cNvPr id="12" name="TextBox 12"/>
          <p:cNvSpPr txBox="1"/>
          <p:nvPr/>
        </p:nvSpPr>
        <p:spPr>
          <a:xfrm>
            <a:off x="2547518" y="3489715"/>
            <a:ext cx="13192963" cy="5221046"/>
          </a:xfrm>
          <a:prstGeom prst="rect">
            <a:avLst/>
          </a:prstGeom>
        </p:spPr>
        <p:txBody>
          <a:bodyPr lIns="0" tIns="0" rIns="0" bIns="0" rtlCol="0" anchor="t">
            <a:spAutoFit/>
          </a:bodyPr>
          <a:lstStyle/>
          <a:p>
            <a:pPr algn="ctr">
              <a:lnSpc>
                <a:spcPts val="6330"/>
              </a:lnSpc>
            </a:pPr>
            <a:r>
              <a:rPr lang="en-US" sz="4521">
                <a:solidFill>
                  <a:srgbClr val="000000"/>
                </a:solidFill>
                <a:latin typeface="Poppins"/>
              </a:rPr>
              <a:t>All states are required to provide temporary detention or shelter in the event of an emergency situation (e.g., weather, accident, missed flight) that affects the travel arrangements for a juvenile who is being returned pursuant to the ICJ. </a:t>
            </a:r>
          </a:p>
          <a:p>
            <a:pPr algn="ctr">
              <a:lnSpc>
                <a:spcPts val="2970"/>
              </a:lnSpc>
              <a:spcBef>
                <a:spcPct val="0"/>
              </a:spcBef>
            </a:pPr>
            <a:r>
              <a:rPr lang="en-US" sz="2122">
                <a:solidFill>
                  <a:srgbClr val="000000"/>
                </a:solidFill>
                <a:latin typeface="Poppins"/>
              </a:rPr>
              <a:t> </a:t>
            </a:r>
          </a:p>
        </p:txBody>
      </p:sp>
      <p:sp>
        <p:nvSpPr>
          <p:cNvPr id="13" name="TextBox 13"/>
          <p:cNvSpPr txBox="1"/>
          <p:nvPr/>
        </p:nvSpPr>
        <p:spPr>
          <a:xfrm>
            <a:off x="2419457" y="2162889"/>
            <a:ext cx="13192963" cy="1285953"/>
          </a:xfrm>
          <a:prstGeom prst="rect">
            <a:avLst/>
          </a:prstGeom>
        </p:spPr>
        <p:txBody>
          <a:bodyPr lIns="0" tIns="0" rIns="0" bIns="0" rtlCol="0" anchor="t">
            <a:spAutoFit/>
          </a:bodyPr>
          <a:lstStyle/>
          <a:p>
            <a:pPr algn="ctr">
              <a:lnSpc>
                <a:spcPts val="9970"/>
              </a:lnSpc>
              <a:spcBef>
                <a:spcPct val="0"/>
              </a:spcBef>
            </a:pPr>
            <a:r>
              <a:rPr lang="en-US" sz="7121">
                <a:solidFill>
                  <a:srgbClr val="FF3131"/>
                </a:solidFill>
                <a:latin typeface="Poppins Bold"/>
              </a:rPr>
              <a:t>False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31392" y="-3590166"/>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08897" y="-3590166"/>
            <a:ext cx="6500807" cy="650080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250403" y="7444306"/>
            <a:ext cx="6500807" cy="650080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659981" y="825324"/>
            <a:ext cx="7027095" cy="1289489"/>
          </a:xfrm>
          <a:prstGeom prst="rect">
            <a:avLst/>
          </a:prstGeom>
        </p:spPr>
        <p:txBody>
          <a:bodyPr lIns="0" tIns="0" rIns="0" bIns="0" rtlCol="0" anchor="t">
            <a:spAutoFit/>
          </a:bodyPr>
          <a:lstStyle/>
          <a:p>
            <a:pPr algn="ctr">
              <a:lnSpc>
                <a:spcPts val="10012"/>
              </a:lnSpc>
              <a:spcBef>
                <a:spcPct val="0"/>
              </a:spcBef>
            </a:pPr>
            <a:r>
              <a:rPr lang="en-US" sz="7151">
                <a:solidFill>
                  <a:srgbClr val="0E4D8D"/>
                </a:solidFill>
                <a:latin typeface="Poppins Ultra-Bold"/>
              </a:rPr>
              <a:t>Checkpoint</a:t>
            </a:r>
          </a:p>
        </p:txBody>
      </p:sp>
      <p:sp>
        <p:nvSpPr>
          <p:cNvPr id="12" name="TextBox 12"/>
          <p:cNvSpPr txBox="1"/>
          <p:nvPr/>
        </p:nvSpPr>
        <p:spPr>
          <a:xfrm>
            <a:off x="2577047" y="2208919"/>
            <a:ext cx="13192963" cy="2020646"/>
          </a:xfrm>
          <a:prstGeom prst="rect">
            <a:avLst/>
          </a:prstGeom>
        </p:spPr>
        <p:txBody>
          <a:bodyPr lIns="0" tIns="0" rIns="0" bIns="0" rtlCol="0" anchor="t">
            <a:spAutoFit/>
          </a:bodyPr>
          <a:lstStyle/>
          <a:p>
            <a:pPr algn="ctr">
              <a:lnSpc>
                <a:spcPts val="6330"/>
              </a:lnSpc>
            </a:pPr>
            <a:r>
              <a:rPr lang="en-US" sz="4521">
                <a:solidFill>
                  <a:srgbClr val="000000"/>
                </a:solidFill>
                <a:latin typeface="Poppins"/>
              </a:rPr>
              <a:t>Which of the following statements is TRUE regarding a failed supervision? </a:t>
            </a:r>
          </a:p>
          <a:p>
            <a:pPr algn="ctr">
              <a:lnSpc>
                <a:spcPts val="2970"/>
              </a:lnSpc>
              <a:spcBef>
                <a:spcPct val="0"/>
              </a:spcBef>
            </a:pPr>
            <a:r>
              <a:rPr lang="en-US" sz="2122">
                <a:solidFill>
                  <a:srgbClr val="000000"/>
                </a:solidFill>
                <a:latin typeface="Poppins"/>
              </a:rPr>
              <a:t> </a:t>
            </a:r>
          </a:p>
        </p:txBody>
      </p:sp>
      <p:sp>
        <p:nvSpPr>
          <p:cNvPr id="13" name="TextBox 13"/>
          <p:cNvSpPr txBox="1"/>
          <p:nvPr/>
        </p:nvSpPr>
        <p:spPr>
          <a:xfrm>
            <a:off x="2821015" y="4079376"/>
            <a:ext cx="12705028" cy="5295902"/>
          </a:xfrm>
          <a:prstGeom prst="rect">
            <a:avLst/>
          </a:prstGeom>
        </p:spPr>
        <p:txBody>
          <a:bodyPr lIns="0" tIns="0" rIns="0" bIns="0" rtlCol="0" anchor="t">
            <a:spAutoFit/>
          </a:bodyPr>
          <a:lstStyle/>
          <a:p>
            <a:pPr>
              <a:lnSpc>
                <a:spcPts val="5264"/>
              </a:lnSpc>
            </a:pPr>
            <a:r>
              <a:rPr lang="en-US" sz="2699">
                <a:solidFill>
                  <a:srgbClr val="000000"/>
                </a:solidFill>
                <a:latin typeface="Poppins Bold"/>
              </a:rPr>
              <a:t>A</a:t>
            </a:r>
            <a:r>
              <a:rPr lang="en-US" sz="2699">
                <a:solidFill>
                  <a:srgbClr val="000000"/>
                </a:solidFill>
                <a:latin typeface="Poppins"/>
              </a:rPr>
              <a:t>. A student living independently in the receiving state can have a failed </a:t>
            </a:r>
          </a:p>
          <a:p>
            <a:pPr>
              <a:lnSpc>
                <a:spcPts val="5264"/>
              </a:lnSpc>
            </a:pPr>
            <a:r>
              <a:rPr lang="en-US" sz="2699">
                <a:solidFill>
                  <a:srgbClr val="000000"/>
                </a:solidFill>
                <a:latin typeface="Poppins"/>
              </a:rPr>
              <a:t>     supervision without any prior documented instances of violations.</a:t>
            </a:r>
          </a:p>
          <a:p>
            <a:pPr>
              <a:lnSpc>
                <a:spcPts val="5264"/>
              </a:lnSpc>
            </a:pPr>
            <a:r>
              <a:rPr lang="en-US" sz="2699">
                <a:solidFill>
                  <a:srgbClr val="000000"/>
                </a:solidFill>
                <a:latin typeface="Poppins Bold"/>
              </a:rPr>
              <a:t>B. </a:t>
            </a:r>
            <a:r>
              <a:rPr lang="en-US" sz="2699">
                <a:solidFill>
                  <a:srgbClr val="000000"/>
                </a:solidFill>
                <a:latin typeface="Poppins"/>
              </a:rPr>
              <a:t>When a juvenile is living with someone other than their legal guardian </a:t>
            </a:r>
          </a:p>
          <a:p>
            <a:pPr>
              <a:lnSpc>
                <a:spcPts val="5264"/>
              </a:lnSpc>
            </a:pPr>
            <a:r>
              <a:rPr lang="en-US" sz="2699">
                <a:solidFill>
                  <a:srgbClr val="000000"/>
                </a:solidFill>
                <a:latin typeface="Poppins"/>
              </a:rPr>
              <a:t>     and that person no longer wants the juvenile to reside in their home, </a:t>
            </a:r>
          </a:p>
          <a:p>
            <a:pPr>
              <a:lnSpc>
                <a:spcPts val="5264"/>
              </a:lnSpc>
            </a:pPr>
            <a:r>
              <a:rPr lang="en-US" sz="2699">
                <a:solidFill>
                  <a:srgbClr val="000000"/>
                </a:solidFill>
                <a:latin typeface="Poppins"/>
              </a:rPr>
              <a:t>     the receiving state can determine the supervision has failed.</a:t>
            </a:r>
          </a:p>
          <a:p>
            <a:pPr>
              <a:lnSpc>
                <a:spcPts val="5264"/>
              </a:lnSpc>
            </a:pPr>
            <a:r>
              <a:rPr lang="en-US" sz="2699">
                <a:solidFill>
                  <a:srgbClr val="000000"/>
                </a:solidFill>
                <a:latin typeface="Poppins Bold"/>
              </a:rPr>
              <a:t>C.</a:t>
            </a:r>
            <a:r>
              <a:rPr lang="en-US" sz="2699">
                <a:solidFill>
                  <a:srgbClr val="000000"/>
                </a:solidFill>
                <a:latin typeface="Poppins"/>
              </a:rPr>
              <a:t> A juvenile who is detained in the receiving state is eligible to be </a:t>
            </a:r>
          </a:p>
          <a:p>
            <a:pPr>
              <a:lnSpc>
                <a:spcPts val="5264"/>
              </a:lnSpc>
            </a:pPr>
            <a:r>
              <a:rPr lang="en-US" sz="2699">
                <a:solidFill>
                  <a:srgbClr val="000000"/>
                </a:solidFill>
                <a:latin typeface="Poppins"/>
              </a:rPr>
              <a:t>     returned due to failed supervision. </a:t>
            </a:r>
          </a:p>
          <a:p>
            <a:pPr>
              <a:lnSpc>
                <a:spcPts val="5264"/>
              </a:lnSpc>
            </a:pPr>
            <a:endParaRPr lang="en-US" sz="2699">
              <a:solidFill>
                <a:srgbClr val="000000"/>
              </a:solidFill>
              <a:latin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31392" y="-3590166"/>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008897" y="-3590166"/>
            <a:ext cx="6500807" cy="650080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250403" y="7444306"/>
            <a:ext cx="6500807" cy="650080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659981" y="825324"/>
            <a:ext cx="7027095" cy="1289489"/>
          </a:xfrm>
          <a:prstGeom prst="rect">
            <a:avLst/>
          </a:prstGeom>
        </p:spPr>
        <p:txBody>
          <a:bodyPr lIns="0" tIns="0" rIns="0" bIns="0" rtlCol="0" anchor="t">
            <a:spAutoFit/>
          </a:bodyPr>
          <a:lstStyle/>
          <a:p>
            <a:pPr algn="ctr">
              <a:lnSpc>
                <a:spcPts val="10012"/>
              </a:lnSpc>
              <a:spcBef>
                <a:spcPct val="0"/>
              </a:spcBef>
            </a:pPr>
            <a:r>
              <a:rPr lang="en-US" sz="7151">
                <a:solidFill>
                  <a:srgbClr val="0E4D8D"/>
                </a:solidFill>
                <a:latin typeface="Poppins Ultra-Bold"/>
              </a:rPr>
              <a:t>Checkpoint</a:t>
            </a:r>
          </a:p>
        </p:txBody>
      </p:sp>
      <p:sp>
        <p:nvSpPr>
          <p:cNvPr id="12" name="TextBox 12"/>
          <p:cNvSpPr txBox="1"/>
          <p:nvPr/>
        </p:nvSpPr>
        <p:spPr>
          <a:xfrm>
            <a:off x="2577047" y="2208919"/>
            <a:ext cx="13192963" cy="2020646"/>
          </a:xfrm>
          <a:prstGeom prst="rect">
            <a:avLst/>
          </a:prstGeom>
        </p:spPr>
        <p:txBody>
          <a:bodyPr lIns="0" tIns="0" rIns="0" bIns="0" rtlCol="0" anchor="t">
            <a:spAutoFit/>
          </a:bodyPr>
          <a:lstStyle/>
          <a:p>
            <a:pPr algn="ctr">
              <a:lnSpc>
                <a:spcPts val="6330"/>
              </a:lnSpc>
            </a:pPr>
            <a:r>
              <a:rPr lang="en-US" sz="4521">
                <a:solidFill>
                  <a:srgbClr val="000000"/>
                </a:solidFill>
                <a:latin typeface="Poppins"/>
              </a:rPr>
              <a:t>Which of the following statements is TRUE regarding a failed supervision? </a:t>
            </a:r>
          </a:p>
          <a:p>
            <a:pPr algn="ctr">
              <a:lnSpc>
                <a:spcPts val="2970"/>
              </a:lnSpc>
              <a:spcBef>
                <a:spcPct val="0"/>
              </a:spcBef>
            </a:pPr>
            <a:r>
              <a:rPr lang="en-US" sz="2122">
                <a:solidFill>
                  <a:srgbClr val="000000"/>
                </a:solidFill>
                <a:latin typeface="Poppins"/>
              </a:rPr>
              <a:t> </a:t>
            </a:r>
          </a:p>
        </p:txBody>
      </p:sp>
      <p:sp>
        <p:nvSpPr>
          <p:cNvPr id="13" name="TextBox 13"/>
          <p:cNvSpPr txBox="1"/>
          <p:nvPr/>
        </p:nvSpPr>
        <p:spPr>
          <a:xfrm>
            <a:off x="2958789" y="4010489"/>
            <a:ext cx="12705028" cy="5295902"/>
          </a:xfrm>
          <a:prstGeom prst="rect">
            <a:avLst/>
          </a:prstGeom>
        </p:spPr>
        <p:txBody>
          <a:bodyPr lIns="0" tIns="0" rIns="0" bIns="0" rtlCol="0" anchor="t">
            <a:spAutoFit/>
          </a:bodyPr>
          <a:lstStyle/>
          <a:p>
            <a:pPr>
              <a:lnSpc>
                <a:spcPts val="5264"/>
              </a:lnSpc>
            </a:pPr>
            <a:r>
              <a:rPr lang="en-US" sz="2699">
                <a:solidFill>
                  <a:srgbClr val="000000"/>
                </a:solidFill>
                <a:latin typeface="Poppins Bold"/>
              </a:rPr>
              <a:t>A</a:t>
            </a:r>
            <a:r>
              <a:rPr lang="en-US" sz="2699">
                <a:solidFill>
                  <a:srgbClr val="000000"/>
                </a:solidFill>
                <a:latin typeface="Poppins"/>
              </a:rPr>
              <a:t>. A student living independently in the receiving state can have a failed </a:t>
            </a:r>
          </a:p>
          <a:p>
            <a:pPr>
              <a:lnSpc>
                <a:spcPts val="5264"/>
              </a:lnSpc>
            </a:pPr>
            <a:r>
              <a:rPr lang="en-US" sz="2699">
                <a:solidFill>
                  <a:srgbClr val="000000"/>
                </a:solidFill>
                <a:latin typeface="Poppins"/>
              </a:rPr>
              <a:t>     supervision without any prior documented instances of violations.</a:t>
            </a:r>
          </a:p>
          <a:p>
            <a:pPr>
              <a:lnSpc>
                <a:spcPts val="5264"/>
              </a:lnSpc>
            </a:pPr>
            <a:r>
              <a:rPr lang="en-US" sz="2699">
                <a:solidFill>
                  <a:srgbClr val="000000"/>
                </a:solidFill>
                <a:latin typeface="Poppins Bold"/>
              </a:rPr>
              <a:t>B. </a:t>
            </a:r>
            <a:r>
              <a:rPr lang="en-US" sz="2699">
                <a:solidFill>
                  <a:srgbClr val="41B93C"/>
                </a:solidFill>
                <a:latin typeface="Poppins Bold"/>
              </a:rPr>
              <a:t>When a juvenile is living with someone other than their legal guardian </a:t>
            </a:r>
          </a:p>
          <a:p>
            <a:pPr>
              <a:lnSpc>
                <a:spcPts val="5264"/>
              </a:lnSpc>
            </a:pPr>
            <a:r>
              <a:rPr lang="en-US" sz="2699">
                <a:solidFill>
                  <a:srgbClr val="41B93C"/>
                </a:solidFill>
                <a:latin typeface="Poppins Bold"/>
              </a:rPr>
              <a:t>     and that person no longer wants the juvenile to reside in their home, </a:t>
            </a:r>
          </a:p>
          <a:p>
            <a:pPr>
              <a:lnSpc>
                <a:spcPts val="5264"/>
              </a:lnSpc>
            </a:pPr>
            <a:r>
              <a:rPr lang="en-US" sz="2699">
                <a:solidFill>
                  <a:srgbClr val="41B93C"/>
                </a:solidFill>
                <a:latin typeface="Poppins Bold"/>
              </a:rPr>
              <a:t>     the receiving state can determine the supervision has failed.</a:t>
            </a:r>
          </a:p>
          <a:p>
            <a:pPr>
              <a:lnSpc>
                <a:spcPts val="5264"/>
              </a:lnSpc>
            </a:pPr>
            <a:r>
              <a:rPr lang="en-US" sz="2699">
                <a:solidFill>
                  <a:srgbClr val="000000"/>
                </a:solidFill>
                <a:latin typeface="Poppins Bold"/>
              </a:rPr>
              <a:t>C.</a:t>
            </a:r>
            <a:r>
              <a:rPr lang="en-US" sz="2699">
                <a:solidFill>
                  <a:srgbClr val="000000"/>
                </a:solidFill>
                <a:latin typeface="Poppins"/>
              </a:rPr>
              <a:t> A juvenile who is detained in the receiving state is eligible to be </a:t>
            </a:r>
          </a:p>
          <a:p>
            <a:pPr>
              <a:lnSpc>
                <a:spcPts val="5264"/>
              </a:lnSpc>
            </a:pPr>
            <a:r>
              <a:rPr lang="en-US" sz="2699">
                <a:solidFill>
                  <a:srgbClr val="000000"/>
                </a:solidFill>
                <a:latin typeface="Poppins"/>
              </a:rPr>
              <a:t>     returned due to failed supervision. </a:t>
            </a:r>
          </a:p>
          <a:p>
            <a:pPr>
              <a:lnSpc>
                <a:spcPts val="5264"/>
              </a:lnSpc>
            </a:pPr>
            <a:endParaRPr lang="en-US" sz="2699">
              <a:solidFill>
                <a:srgbClr val="000000"/>
              </a:solidFill>
              <a:latin typeface="Poppins"/>
            </a:endParaRPr>
          </a:p>
        </p:txBody>
      </p:sp>
      <p:sp>
        <p:nvSpPr>
          <p:cNvPr id="14" name="Freeform 14"/>
          <p:cNvSpPr/>
          <p:nvPr/>
        </p:nvSpPr>
        <p:spPr>
          <a:xfrm>
            <a:off x="1876458" y="5484033"/>
            <a:ext cx="889202" cy="705804"/>
          </a:xfrm>
          <a:custGeom>
            <a:avLst/>
            <a:gdLst/>
            <a:ahLst/>
            <a:cxnLst/>
            <a:rect l="l" t="t" r="r" b="b"/>
            <a:pathLst>
              <a:path w="889202" h="705804">
                <a:moveTo>
                  <a:pt x="0" y="0"/>
                </a:moveTo>
                <a:lnTo>
                  <a:pt x="889202" y="0"/>
                </a:lnTo>
                <a:lnTo>
                  <a:pt x="889202" y="705804"/>
                </a:lnTo>
                <a:lnTo>
                  <a:pt x="0" y="705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49902" y="4145532"/>
            <a:ext cx="1733582" cy="650462"/>
            <a:chOff x="0" y="0"/>
            <a:chExt cx="331141" cy="124248"/>
          </a:xfrm>
        </p:grpSpPr>
        <p:sp>
          <p:nvSpPr>
            <p:cNvPr id="3" name="Freeform 3"/>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sp>
        <p:sp>
          <p:nvSpPr>
            <p:cNvPr id="4" name="TextBox 4"/>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749902" y="5082995"/>
            <a:ext cx="1733582" cy="650462"/>
            <a:chOff x="0" y="0"/>
            <a:chExt cx="331141" cy="124248"/>
          </a:xfrm>
        </p:grpSpPr>
        <p:sp>
          <p:nvSpPr>
            <p:cNvPr id="6" name="Freeform 6"/>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sp>
        <p:sp>
          <p:nvSpPr>
            <p:cNvPr id="7" name="TextBox 7"/>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749902" y="6022387"/>
            <a:ext cx="1733582" cy="650462"/>
            <a:chOff x="0" y="0"/>
            <a:chExt cx="331141" cy="124248"/>
          </a:xfrm>
        </p:grpSpPr>
        <p:sp>
          <p:nvSpPr>
            <p:cNvPr id="9" name="Freeform 9"/>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sp>
        <p:sp>
          <p:nvSpPr>
            <p:cNvPr id="10" name="TextBox 10"/>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6749902" y="6961779"/>
            <a:ext cx="1733582" cy="650462"/>
            <a:chOff x="0" y="0"/>
            <a:chExt cx="331141" cy="124248"/>
          </a:xfrm>
        </p:grpSpPr>
        <p:sp>
          <p:nvSpPr>
            <p:cNvPr id="12" name="Freeform 12"/>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sp>
        <p:sp>
          <p:nvSpPr>
            <p:cNvPr id="13" name="TextBox 13"/>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913808" y="4231838"/>
            <a:ext cx="477849" cy="47784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918246" y="711760"/>
            <a:ext cx="14051979" cy="1327912"/>
          </a:xfrm>
          <a:prstGeom prst="rect">
            <a:avLst/>
          </a:prstGeom>
        </p:spPr>
        <p:txBody>
          <a:bodyPr lIns="0" tIns="0" rIns="0" bIns="0" rtlCol="0" anchor="t">
            <a:spAutoFit/>
          </a:bodyPr>
          <a:lstStyle/>
          <a:p>
            <a:pPr algn="ctr">
              <a:lnSpc>
                <a:spcPts val="10283"/>
              </a:lnSpc>
              <a:spcBef>
                <a:spcPct val="0"/>
              </a:spcBef>
            </a:pPr>
            <a:r>
              <a:rPr lang="en-US" sz="7345">
                <a:solidFill>
                  <a:srgbClr val="0E4D8D"/>
                </a:solidFill>
                <a:latin typeface="Poppins Ultra-Bold"/>
              </a:rPr>
              <a:t>Training Agenda</a:t>
            </a:r>
          </a:p>
        </p:txBody>
      </p:sp>
      <p:grpSp>
        <p:nvGrpSpPr>
          <p:cNvPr id="18" name="Group 18"/>
          <p:cNvGrpSpPr/>
          <p:nvPr/>
        </p:nvGrpSpPr>
        <p:grpSpPr>
          <a:xfrm>
            <a:off x="7922437" y="5170266"/>
            <a:ext cx="477849" cy="47784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6913808" y="6108693"/>
            <a:ext cx="477849" cy="47784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7838385" y="7058938"/>
            <a:ext cx="477849" cy="47784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6" name="TextBox 2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6913808" y="8011463"/>
            <a:ext cx="477849" cy="47784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9" name="TextBox 2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7644075" y="8466819"/>
            <a:ext cx="477849" cy="47784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2" name="TextBox 3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7806037" y="8687759"/>
            <a:ext cx="346565" cy="346565"/>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5" name="TextBox 3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8282287" y="8861042"/>
            <a:ext cx="346565" cy="346565"/>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8" name="TextBox 3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17280853" y="741377"/>
            <a:ext cx="3470007" cy="3446936"/>
            <a:chOff x="0" y="0"/>
            <a:chExt cx="812800" cy="807396"/>
          </a:xfrm>
        </p:grpSpPr>
        <p:sp>
          <p:nvSpPr>
            <p:cNvPr id="40" name="Freeform 40"/>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sp>
        <p:sp>
          <p:nvSpPr>
            <p:cNvPr id="41" name="TextBox 41"/>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a:off x="16689450" y="-647890"/>
            <a:ext cx="2326407" cy="2310939"/>
            <a:chOff x="0" y="0"/>
            <a:chExt cx="812800" cy="807396"/>
          </a:xfrm>
        </p:grpSpPr>
        <p:sp>
          <p:nvSpPr>
            <p:cNvPr id="43" name="Freeform 43"/>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sp>
        <p:sp>
          <p:nvSpPr>
            <p:cNvPr id="44" name="TextBox 44"/>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45" name="Group 45"/>
          <p:cNvGrpSpPr/>
          <p:nvPr/>
        </p:nvGrpSpPr>
        <p:grpSpPr>
          <a:xfrm>
            <a:off x="15672673" y="1562083"/>
            <a:ext cx="836377" cy="830816"/>
            <a:chOff x="0" y="0"/>
            <a:chExt cx="812800" cy="807396"/>
          </a:xfrm>
        </p:grpSpPr>
        <p:sp>
          <p:nvSpPr>
            <p:cNvPr id="46" name="Freeform 46"/>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sp>
        <p:sp>
          <p:nvSpPr>
            <p:cNvPr id="47" name="TextBox 47"/>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16703681" y="4069299"/>
            <a:ext cx="1081391" cy="1074201"/>
            <a:chOff x="0" y="0"/>
            <a:chExt cx="812800" cy="807396"/>
          </a:xfrm>
        </p:grpSpPr>
        <p:sp>
          <p:nvSpPr>
            <p:cNvPr id="49" name="Freeform 49"/>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sp>
        <p:sp>
          <p:nvSpPr>
            <p:cNvPr id="50" name="TextBox 50"/>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51" name="Group 51"/>
          <p:cNvGrpSpPr/>
          <p:nvPr/>
        </p:nvGrpSpPr>
        <p:grpSpPr>
          <a:xfrm>
            <a:off x="-1467123" y="4069299"/>
            <a:ext cx="7249285" cy="7201087"/>
            <a:chOff x="0" y="0"/>
            <a:chExt cx="812800" cy="807396"/>
          </a:xfrm>
        </p:grpSpPr>
        <p:sp>
          <p:nvSpPr>
            <p:cNvPr id="52" name="Freeform 52"/>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sp>
        <p:sp>
          <p:nvSpPr>
            <p:cNvPr id="53" name="TextBox 53"/>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73808" y="3484831"/>
            <a:ext cx="6376035" cy="6376035"/>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2"/>
              <a:stretch>
                <a:fillRect l="-31466" r="-31466"/>
              </a:stretch>
            </a:blipFill>
          </p:spPr>
        </p:sp>
      </p:grpSp>
      <p:sp>
        <p:nvSpPr>
          <p:cNvPr id="56" name="TextBox 56"/>
          <p:cNvSpPr txBox="1"/>
          <p:nvPr/>
        </p:nvSpPr>
        <p:spPr>
          <a:xfrm>
            <a:off x="8751089" y="4947305"/>
            <a:ext cx="5783833" cy="700955"/>
          </a:xfrm>
          <a:prstGeom prst="rect">
            <a:avLst/>
          </a:prstGeom>
        </p:spPr>
        <p:txBody>
          <a:bodyPr lIns="0" tIns="0" rIns="0" bIns="0" rtlCol="0" anchor="t">
            <a:spAutoFit/>
          </a:bodyPr>
          <a:lstStyle/>
          <a:p>
            <a:pPr>
              <a:lnSpc>
                <a:spcPts val="5445"/>
              </a:lnSpc>
              <a:spcBef>
                <a:spcPct val="0"/>
              </a:spcBef>
            </a:pPr>
            <a:r>
              <a:rPr lang="en-US" sz="3889">
                <a:solidFill>
                  <a:srgbClr val="124A87"/>
                </a:solidFill>
                <a:latin typeface="Poppins Ultra-Bold"/>
              </a:rPr>
              <a:t>Review Form Changes</a:t>
            </a:r>
          </a:p>
        </p:txBody>
      </p:sp>
      <p:sp>
        <p:nvSpPr>
          <p:cNvPr id="57" name="TextBox 57"/>
          <p:cNvSpPr txBox="1"/>
          <p:nvPr/>
        </p:nvSpPr>
        <p:spPr>
          <a:xfrm>
            <a:off x="8751089" y="5885732"/>
            <a:ext cx="8172983" cy="700955"/>
          </a:xfrm>
          <a:prstGeom prst="rect">
            <a:avLst/>
          </a:prstGeom>
        </p:spPr>
        <p:txBody>
          <a:bodyPr lIns="0" tIns="0" rIns="0" bIns="0" rtlCol="0" anchor="t">
            <a:spAutoFit/>
          </a:bodyPr>
          <a:lstStyle/>
          <a:p>
            <a:pPr>
              <a:lnSpc>
                <a:spcPts val="5445"/>
              </a:lnSpc>
              <a:spcBef>
                <a:spcPct val="0"/>
              </a:spcBef>
            </a:pPr>
            <a:r>
              <a:rPr lang="en-US" sz="3889">
                <a:solidFill>
                  <a:srgbClr val="124A87"/>
                </a:solidFill>
                <a:latin typeface="Poppins Ultra-Bold"/>
              </a:rPr>
              <a:t>Demonstrate UNITY Changes</a:t>
            </a:r>
          </a:p>
        </p:txBody>
      </p:sp>
      <p:sp>
        <p:nvSpPr>
          <p:cNvPr id="58" name="TextBox 58"/>
          <p:cNvSpPr txBox="1"/>
          <p:nvPr/>
        </p:nvSpPr>
        <p:spPr>
          <a:xfrm>
            <a:off x="8751089" y="6826838"/>
            <a:ext cx="3134971" cy="700955"/>
          </a:xfrm>
          <a:prstGeom prst="rect">
            <a:avLst/>
          </a:prstGeom>
        </p:spPr>
        <p:txBody>
          <a:bodyPr lIns="0" tIns="0" rIns="0" bIns="0" rtlCol="0" anchor="t">
            <a:spAutoFit/>
          </a:bodyPr>
          <a:lstStyle/>
          <a:p>
            <a:pPr>
              <a:lnSpc>
                <a:spcPts val="5445"/>
              </a:lnSpc>
              <a:spcBef>
                <a:spcPct val="0"/>
              </a:spcBef>
            </a:pPr>
            <a:r>
              <a:rPr lang="en-US" sz="3889">
                <a:solidFill>
                  <a:srgbClr val="124A87"/>
                </a:solidFill>
                <a:latin typeface="Poppins Ultra-Bold"/>
              </a:rPr>
              <a:t>Q &amp; A</a:t>
            </a:r>
          </a:p>
        </p:txBody>
      </p:sp>
      <p:grpSp>
        <p:nvGrpSpPr>
          <p:cNvPr id="59" name="Group 59"/>
          <p:cNvGrpSpPr/>
          <p:nvPr/>
        </p:nvGrpSpPr>
        <p:grpSpPr>
          <a:xfrm>
            <a:off x="762641" y="3517333"/>
            <a:ext cx="1081391" cy="1074201"/>
            <a:chOff x="0" y="0"/>
            <a:chExt cx="812800" cy="807396"/>
          </a:xfrm>
        </p:grpSpPr>
        <p:sp>
          <p:nvSpPr>
            <p:cNvPr id="60" name="Freeform 60"/>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sp>
        <p:sp>
          <p:nvSpPr>
            <p:cNvPr id="61" name="TextBox 61"/>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4945785" y="8698213"/>
            <a:ext cx="836377" cy="830816"/>
            <a:chOff x="0" y="0"/>
            <a:chExt cx="812800" cy="807396"/>
          </a:xfrm>
        </p:grpSpPr>
        <p:sp>
          <p:nvSpPr>
            <p:cNvPr id="63" name="Freeform 63"/>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C3C3C3"/>
            </a:solidFill>
          </p:spPr>
        </p:sp>
        <p:sp>
          <p:nvSpPr>
            <p:cNvPr id="64" name="TextBox 64"/>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sp>
        <p:nvSpPr>
          <p:cNvPr id="65" name="TextBox 65"/>
          <p:cNvSpPr txBox="1"/>
          <p:nvPr/>
        </p:nvSpPr>
        <p:spPr>
          <a:xfrm>
            <a:off x="8751089" y="4031232"/>
            <a:ext cx="8793961" cy="700955"/>
          </a:xfrm>
          <a:prstGeom prst="rect">
            <a:avLst/>
          </a:prstGeom>
        </p:spPr>
        <p:txBody>
          <a:bodyPr lIns="0" tIns="0" rIns="0" bIns="0" rtlCol="0" anchor="t">
            <a:spAutoFit/>
          </a:bodyPr>
          <a:lstStyle/>
          <a:p>
            <a:pPr>
              <a:lnSpc>
                <a:spcPts val="5445"/>
              </a:lnSpc>
              <a:spcBef>
                <a:spcPct val="0"/>
              </a:spcBef>
            </a:pPr>
            <a:r>
              <a:rPr lang="en-US" sz="3889">
                <a:solidFill>
                  <a:srgbClr val="124A87"/>
                </a:solidFill>
                <a:latin typeface="Poppins Ultra-Bold"/>
              </a:rPr>
              <a:t>Review ICJ Rule Changes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0999"/>
            </a:blip>
            <a:stretch>
              <a:fillRect t="-9277" b="-9277"/>
            </a:stretch>
          </a:blipFill>
        </p:spPr>
      </p:sp>
      <p:grpSp>
        <p:nvGrpSpPr>
          <p:cNvPr id="3" name="Group 3"/>
          <p:cNvGrpSpPr/>
          <p:nvPr/>
        </p:nvGrpSpPr>
        <p:grpSpPr>
          <a:xfrm>
            <a:off x="3846962" y="4131361"/>
            <a:ext cx="4996443" cy="4750680"/>
            <a:chOff x="0" y="0"/>
            <a:chExt cx="1293983" cy="1230335"/>
          </a:xfrm>
        </p:grpSpPr>
        <p:sp>
          <p:nvSpPr>
            <p:cNvPr id="4" name="Freeform 4"/>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sp>
        <p:sp>
          <p:nvSpPr>
            <p:cNvPr id="5" name="TextBox 5"/>
            <p:cNvSpPr txBox="1"/>
            <p:nvPr/>
          </p:nvSpPr>
          <p:spPr>
            <a:xfrm>
              <a:off x="121311" y="58194"/>
              <a:ext cx="1051361" cy="105679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24007" y="5963633"/>
            <a:ext cx="7854157" cy="7627620"/>
            <a:chOff x="0" y="0"/>
            <a:chExt cx="1027471" cy="997836"/>
          </a:xfrm>
        </p:grpSpPr>
        <p:sp>
          <p:nvSpPr>
            <p:cNvPr id="7" name="Freeform 7"/>
            <p:cNvSpPr/>
            <p:nvPr/>
          </p:nvSpPr>
          <p:spPr>
            <a:xfrm>
              <a:off x="0" y="0"/>
              <a:ext cx="1027471" cy="997836"/>
            </a:xfrm>
            <a:custGeom>
              <a:avLst/>
              <a:gdLst/>
              <a:ahLst/>
              <a:cxnLst/>
              <a:rect l="l" t="t" r="r" b="b"/>
              <a:pathLst>
                <a:path w="1027471" h="997836">
                  <a:moveTo>
                    <a:pt x="513735" y="0"/>
                  </a:moveTo>
                  <a:cubicBezTo>
                    <a:pt x="230007" y="0"/>
                    <a:pt x="0" y="223373"/>
                    <a:pt x="0" y="498918"/>
                  </a:cubicBezTo>
                  <a:cubicBezTo>
                    <a:pt x="0" y="774463"/>
                    <a:pt x="230007" y="997836"/>
                    <a:pt x="513735" y="997836"/>
                  </a:cubicBezTo>
                  <a:cubicBezTo>
                    <a:pt x="797464" y="997836"/>
                    <a:pt x="1027471" y="774463"/>
                    <a:pt x="1027471" y="498918"/>
                  </a:cubicBezTo>
                  <a:cubicBezTo>
                    <a:pt x="1027471" y="223373"/>
                    <a:pt x="797464" y="0"/>
                    <a:pt x="513735" y="0"/>
                  </a:cubicBezTo>
                  <a:close/>
                </a:path>
              </a:pathLst>
            </a:custGeom>
            <a:solidFill>
              <a:srgbClr val="124A87"/>
            </a:solidFill>
          </p:spPr>
        </p:sp>
        <p:sp>
          <p:nvSpPr>
            <p:cNvPr id="8" name="TextBox 8"/>
            <p:cNvSpPr txBox="1"/>
            <p:nvPr/>
          </p:nvSpPr>
          <p:spPr>
            <a:xfrm>
              <a:off x="96325" y="36397"/>
              <a:ext cx="834820" cy="86789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44293" y="-2576106"/>
            <a:ext cx="7203777" cy="5740737"/>
            <a:chOff x="0" y="0"/>
            <a:chExt cx="1019944" cy="812800"/>
          </a:xfrm>
        </p:grpSpPr>
        <p:sp>
          <p:nvSpPr>
            <p:cNvPr id="10" name="Freeform 10"/>
            <p:cNvSpPr/>
            <p:nvPr/>
          </p:nvSpPr>
          <p:spPr>
            <a:xfrm>
              <a:off x="0" y="0"/>
              <a:ext cx="1019944" cy="812800"/>
            </a:xfrm>
            <a:custGeom>
              <a:avLst/>
              <a:gdLst/>
              <a:ahLst/>
              <a:cxnLst/>
              <a:rect l="l" t="t" r="r" b="b"/>
              <a:pathLst>
                <a:path w="1019944" h="812800">
                  <a:moveTo>
                    <a:pt x="509972" y="0"/>
                  </a:moveTo>
                  <a:cubicBezTo>
                    <a:pt x="228322" y="0"/>
                    <a:pt x="0" y="181951"/>
                    <a:pt x="0" y="406400"/>
                  </a:cubicBezTo>
                  <a:cubicBezTo>
                    <a:pt x="0" y="630849"/>
                    <a:pt x="228322" y="812800"/>
                    <a:pt x="509972" y="812800"/>
                  </a:cubicBezTo>
                  <a:cubicBezTo>
                    <a:pt x="791622" y="812800"/>
                    <a:pt x="1019944" y="630849"/>
                    <a:pt x="1019944" y="406400"/>
                  </a:cubicBezTo>
                  <a:cubicBezTo>
                    <a:pt x="1019944" y="181951"/>
                    <a:pt x="791622" y="0"/>
                    <a:pt x="509972" y="0"/>
                  </a:cubicBezTo>
                  <a:close/>
                </a:path>
              </a:pathLst>
            </a:custGeom>
            <a:solidFill>
              <a:srgbClr val="124A87"/>
            </a:solidFill>
          </p:spPr>
        </p:sp>
        <p:sp>
          <p:nvSpPr>
            <p:cNvPr id="11" name="TextBox 11"/>
            <p:cNvSpPr txBox="1"/>
            <p:nvPr/>
          </p:nvSpPr>
          <p:spPr>
            <a:xfrm>
              <a:off x="95620" y="19050"/>
              <a:ext cx="828704" cy="71755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34893" y="1030836"/>
            <a:ext cx="8225327" cy="8225327"/>
          </a:xfrm>
          <a:custGeom>
            <a:avLst/>
            <a:gdLst/>
            <a:ahLst/>
            <a:cxnLst/>
            <a:rect l="l" t="t" r="r" b="b"/>
            <a:pathLst>
              <a:path w="8225327" h="8225327">
                <a:moveTo>
                  <a:pt x="0" y="0"/>
                </a:moveTo>
                <a:lnTo>
                  <a:pt x="8225327" y="0"/>
                </a:lnTo>
                <a:lnTo>
                  <a:pt x="8225327" y="8225328"/>
                </a:lnTo>
                <a:lnTo>
                  <a:pt x="0" y="8225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964351" y="3536512"/>
            <a:ext cx="6637719" cy="3318859"/>
          </a:xfrm>
          <a:custGeom>
            <a:avLst/>
            <a:gdLst/>
            <a:ahLst/>
            <a:cxnLst/>
            <a:rect l="l" t="t" r="r" b="b"/>
            <a:pathLst>
              <a:path w="6637719" h="3318859">
                <a:moveTo>
                  <a:pt x="0" y="0"/>
                </a:moveTo>
                <a:lnTo>
                  <a:pt x="6637718" y="0"/>
                </a:lnTo>
                <a:lnTo>
                  <a:pt x="6637718" y="3318859"/>
                </a:lnTo>
                <a:lnTo>
                  <a:pt x="0" y="33188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rot="-5400000">
            <a:off x="2426034" y="3459994"/>
            <a:ext cx="6651061" cy="3458552"/>
          </a:xfrm>
          <a:custGeom>
            <a:avLst/>
            <a:gdLst/>
            <a:ahLst/>
            <a:cxnLst/>
            <a:rect l="l" t="t" r="r" b="b"/>
            <a:pathLst>
              <a:path w="6651061" h="3458552">
                <a:moveTo>
                  <a:pt x="0" y="0"/>
                </a:moveTo>
                <a:lnTo>
                  <a:pt x="6651061" y="0"/>
                </a:lnTo>
                <a:lnTo>
                  <a:pt x="6651061" y="3458552"/>
                </a:lnTo>
                <a:lnTo>
                  <a:pt x="0" y="34585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801758" y="1686917"/>
            <a:ext cx="6404641" cy="6404641"/>
          </a:xfrm>
          <a:custGeom>
            <a:avLst/>
            <a:gdLst/>
            <a:ahLst/>
            <a:cxnLst/>
            <a:rect l="l" t="t" r="r" b="b"/>
            <a:pathLst>
              <a:path w="6404641" h="6404641">
                <a:moveTo>
                  <a:pt x="0" y="0"/>
                </a:moveTo>
                <a:lnTo>
                  <a:pt x="6404641" y="0"/>
                </a:lnTo>
                <a:lnTo>
                  <a:pt x="6404641" y="6404641"/>
                </a:lnTo>
                <a:lnTo>
                  <a:pt x="0" y="6404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9" name="Group 19"/>
          <p:cNvGrpSpPr/>
          <p:nvPr/>
        </p:nvGrpSpPr>
        <p:grpSpPr>
          <a:xfrm>
            <a:off x="-1026495" y="2561143"/>
            <a:ext cx="1721573" cy="1636893"/>
            <a:chOff x="0" y="0"/>
            <a:chExt cx="1293983" cy="1230335"/>
          </a:xfrm>
        </p:grpSpPr>
        <p:sp>
          <p:nvSpPr>
            <p:cNvPr id="20" name="Freeform 20"/>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sp>
        <p:sp>
          <p:nvSpPr>
            <p:cNvPr id="21" name="TextBox 21"/>
            <p:cNvSpPr txBox="1"/>
            <p:nvPr/>
          </p:nvSpPr>
          <p:spPr>
            <a:xfrm>
              <a:off x="121311" y="58194"/>
              <a:ext cx="1051361" cy="1056797"/>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6452293" y="9468554"/>
            <a:ext cx="1721573" cy="1636893"/>
            <a:chOff x="0" y="0"/>
            <a:chExt cx="1293983" cy="1230335"/>
          </a:xfrm>
        </p:grpSpPr>
        <p:sp>
          <p:nvSpPr>
            <p:cNvPr id="23" name="Freeform 23"/>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sp>
        <p:sp>
          <p:nvSpPr>
            <p:cNvPr id="24" name="TextBox 24"/>
            <p:cNvSpPr txBox="1"/>
            <p:nvPr/>
          </p:nvSpPr>
          <p:spPr>
            <a:xfrm>
              <a:off x="121311" y="58194"/>
              <a:ext cx="1051361" cy="1056797"/>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5074326" y="-21945"/>
            <a:ext cx="3131400" cy="3044568"/>
          </a:xfrm>
          <a:custGeom>
            <a:avLst/>
            <a:gdLst/>
            <a:ahLst/>
            <a:cxnLst/>
            <a:rect l="l" t="t" r="r" b="b"/>
            <a:pathLst>
              <a:path w="3131400" h="3044568">
                <a:moveTo>
                  <a:pt x="0" y="0"/>
                </a:moveTo>
                <a:lnTo>
                  <a:pt x="3131401" y="0"/>
                </a:lnTo>
                <a:lnTo>
                  <a:pt x="3131401" y="3044567"/>
                </a:lnTo>
                <a:lnTo>
                  <a:pt x="0" y="3044567"/>
                </a:lnTo>
                <a:lnTo>
                  <a:pt x="0" y="0"/>
                </a:lnTo>
                <a:close/>
              </a:path>
            </a:pathLst>
          </a:custGeom>
          <a:blipFill>
            <a:blip r:embed="rId9"/>
            <a:stretch>
              <a:fillRect/>
            </a:stretch>
          </a:blipFill>
        </p:spPr>
      </p:sp>
      <p:sp>
        <p:nvSpPr>
          <p:cNvPr id="26" name="TextBox 26"/>
          <p:cNvSpPr txBox="1"/>
          <p:nvPr/>
        </p:nvSpPr>
        <p:spPr>
          <a:xfrm>
            <a:off x="5339029" y="3417651"/>
            <a:ext cx="12657642" cy="2545982"/>
          </a:xfrm>
          <a:prstGeom prst="rect">
            <a:avLst/>
          </a:prstGeom>
        </p:spPr>
        <p:txBody>
          <a:bodyPr lIns="0" tIns="0" rIns="0" bIns="0" rtlCol="0" anchor="t">
            <a:spAutoFit/>
          </a:bodyPr>
          <a:lstStyle/>
          <a:p>
            <a:pPr algn="r">
              <a:lnSpc>
                <a:spcPts val="19017"/>
              </a:lnSpc>
            </a:pPr>
            <a:r>
              <a:rPr lang="en-US" sz="15336" spc="-797">
                <a:solidFill>
                  <a:srgbClr val="124A87"/>
                </a:solidFill>
                <a:latin typeface="Poppins"/>
              </a:rPr>
              <a:t>Q &amp; A</a:t>
            </a:r>
          </a:p>
        </p:txBody>
      </p:sp>
      <p:grpSp>
        <p:nvGrpSpPr>
          <p:cNvPr id="27" name="Group 27"/>
          <p:cNvGrpSpPr/>
          <p:nvPr/>
        </p:nvGrpSpPr>
        <p:grpSpPr>
          <a:xfrm>
            <a:off x="1332064" y="2471485"/>
            <a:ext cx="5344030" cy="534403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9" name="TextBox 2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213796" y="9217000"/>
            <a:ext cx="7653354" cy="592483"/>
          </a:xfrm>
          <a:prstGeom prst="rect">
            <a:avLst/>
          </a:prstGeom>
        </p:spPr>
        <p:txBody>
          <a:bodyPr lIns="0" tIns="0" rIns="0" bIns="0" rtlCol="0" anchor="t">
            <a:spAutoFit/>
          </a:bodyPr>
          <a:lstStyle/>
          <a:p>
            <a:pPr algn="just">
              <a:lnSpc>
                <a:spcPts val="4618"/>
              </a:lnSpc>
              <a:spcBef>
                <a:spcPct val="0"/>
              </a:spcBef>
            </a:pPr>
            <a:r>
              <a:rPr lang="en-US" sz="3298">
                <a:solidFill>
                  <a:srgbClr val="F0E448"/>
                </a:solidFill>
                <a:latin typeface="Poppins Medium"/>
              </a:rPr>
              <a:t>Rules Effective April 1, 2024</a:t>
            </a:r>
          </a:p>
        </p:txBody>
      </p:sp>
      <p:sp>
        <p:nvSpPr>
          <p:cNvPr id="32" name="TextBox 32"/>
          <p:cNvSpPr txBox="1"/>
          <p:nvPr/>
        </p:nvSpPr>
        <p:spPr>
          <a:xfrm>
            <a:off x="1524281" y="3509112"/>
            <a:ext cx="5032384" cy="4081719"/>
          </a:xfrm>
          <a:prstGeom prst="rect">
            <a:avLst/>
          </a:prstGeom>
        </p:spPr>
        <p:txBody>
          <a:bodyPr lIns="0" tIns="0" rIns="0" bIns="0" rtlCol="0" anchor="t">
            <a:spAutoFit/>
          </a:bodyPr>
          <a:lstStyle/>
          <a:p>
            <a:pPr algn="ctr">
              <a:lnSpc>
                <a:spcPts val="4378"/>
              </a:lnSpc>
            </a:pPr>
            <a:r>
              <a:rPr lang="en-US" sz="3127">
                <a:solidFill>
                  <a:srgbClr val="0E4D8D"/>
                </a:solidFill>
                <a:latin typeface="Poppins Bold"/>
              </a:rPr>
              <a:t>Training Materials &amp; Infographic Available on Commission’s website:</a:t>
            </a:r>
          </a:p>
          <a:p>
            <a:pPr algn="ctr">
              <a:lnSpc>
                <a:spcPts val="2698"/>
              </a:lnSpc>
            </a:pPr>
            <a:endParaRPr lang="en-US" sz="3127">
              <a:solidFill>
                <a:srgbClr val="0E4D8D"/>
              </a:solidFill>
              <a:latin typeface="Poppins Bold"/>
            </a:endParaRPr>
          </a:p>
          <a:p>
            <a:pPr algn="ctr">
              <a:lnSpc>
                <a:spcPts val="3678"/>
              </a:lnSpc>
            </a:pPr>
            <a:r>
              <a:rPr lang="en-US" sz="2627">
                <a:solidFill>
                  <a:srgbClr val="0E4D8D"/>
                </a:solidFill>
                <a:latin typeface="Poppins"/>
              </a:rPr>
              <a:t>https://juvenilecompact.org/</a:t>
            </a:r>
          </a:p>
          <a:p>
            <a:pPr algn="ctr">
              <a:lnSpc>
                <a:spcPts val="3678"/>
              </a:lnSpc>
            </a:pPr>
            <a:r>
              <a:rPr lang="en-US" sz="2627">
                <a:solidFill>
                  <a:srgbClr val="0E4D8D"/>
                </a:solidFill>
                <a:latin typeface="Poppins"/>
              </a:rPr>
              <a:t>training/training-materials</a:t>
            </a:r>
            <a:r>
              <a:rPr lang="en-US" sz="2627">
                <a:solidFill>
                  <a:srgbClr val="0E4D8D"/>
                </a:solidFill>
                <a:latin typeface="Poppins Medium"/>
              </a:rPr>
              <a:t>   </a:t>
            </a:r>
          </a:p>
          <a:p>
            <a:pPr algn="just">
              <a:lnSpc>
                <a:spcPts val="4518"/>
              </a:lnSpc>
            </a:pPr>
            <a:endParaRPr lang="en-US" sz="2627">
              <a:solidFill>
                <a:srgbClr val="0E4D8D"/>
              </a:solidFill>
              <a:latin typeface="Poppins Medium"/>
            </a:endParaRPr>
          </a:p>
          <a:p>
            <a:pPr algn="just">
              <a:lnSpc>
                <a:spcPts val="4518"/>
              </a:lnSpc>
              <a:spcBef>
                <a:spcPct val="0"/>
              </a:spcBef>
            </a:pPr>
            <a:endParaRPr lang="en-US" sz="2627">
              <a:solidFill>
                <a:srgbClr val="0E4D8D"/>
              </a:solidFill>
              <a:latin typeface="Poppins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5443" y="5333478"/>
            <a:ext cx="1600100" cy="600378"/>
            <a:chOff x="0" y="0"/>
            <a:chExt cx="331141" cy="124248"/>
          </a:xfrm>
        </p:grpSpPr>
        <p:sp>
          <p:nvSpPr>
            <p:cNvPr id="3" name="Freeform 3"/>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sp>
        <p:sp>
          <p:nvSpPr>
            <p:cNvPr id="4" name="TextBox 4"/>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595443" y="6224783"/>
            <a:ext cx="1600100" cy="600378"/>
            <a:chOff x="0" y="0"/>
            <a:chExt cx="331141" cy="124248"/>
          </a:xfrm>
        </p:grpSpPr>
        <p:sp>
          <p:nvSpPr>
            <p:cNvPr id="6" name="Freeform 6"/>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sp>
        <p:sp>
          <p:nvSpPr>
            <p:cNvPr id="7" name="TextBox 7"/>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595443" y="7091845"/>
            <a:ext cx="1600100" cy="600378"/>
            <a:chOff x="0" y="0"/>
            <a:chExt cx="331141" cy="124248"/>
          </a:xfrm>
        </p:grpSpPr>
        <p:sp>
          <p:nvSpPr>
            <p:cNvPr id="9" name="Freeform 9"/>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sp>
        <p:sp>
          <p:nvSpPr>
            <p:cNvPr id="10" name="TextBox 10"/>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595443" y="7948952"/>
            <a:ext cx="1600100" cy="600378"/>
            <a:chOff x="0" y="0"/>
            <a:chExt cx="331141" cy="124248"/>
          </a:xfrm>
        </p:grpSpPr>
        <p:sp>
          <p:nvSpPr>
            <p:cNvPr id="12" name="Freeform 12"/>
            <p:cNvSpPr/>
            <p:nvPr/>
          </p:nvSpPr>
          <p:spPr>
            <a:xfrm>
              <a:off x="0" y="0"/>
              <a:ext cx="331141" cy="124248"/>
            </a:xfrm>
            <a:custGeom>
              <a:avLst/>
              <a:gdLst/>
              <a:ahLst/>
              <a:cxnLst/>
              <a:rect l="l" t="t" r="r" b="b"/>
              <a:pathLst>
                <a:path w="331141" h="124248">
                  <a:moveTo>
                    <a:pt x="62124" y="0"/>
                  </a:moveTo>
                  <a:lnTo>
                    <a:pt x="269017" y="0"/>
                  </a:lnTo>
                  <a:cubicBezTo>
                    <a:pt x="303327" y="0"/>
                    <a:pt x="331141" y="27814"/>
                    <a:pt x="331141" y="62124"/>
                  </a:cubicBezTo>
                  <a:lnTo>
                    <a:pt x="331141" y="62124"/>
                  </a:lnTo>
                  <a:cubicBezTo>
                    <a:pt x="331141" y="78600"/>
                    <a:pt x="324596" y="94402"/>
                    <a:pt x="312945" y="106053"/>
                  </a:cubicBezTo>
                  <a:cubicBezTo>
                    <a:pt x="301294" y="117703"/>
                    <a:pt x="285493" y="124248"/>
                    <a:pt x="269017" y="124248"/>
                  </a:cubicBezTo>
                  <a:lnTo>
                    <a:pt x="62124" y="124248"/>
                  </a:lnTo>
                  <a:cubicBezTo>
                    <a:pt x="27814" y="124248"/>
                    <a:pt x="0" y="96434"/>
                    <a:pt x="0" y="62124"/>
                  </a:cubicBezTo>
                  <a:lnTo>
                    <a:pt x="0" y="62124"/>
                  </a:lnTo>
                  <a:cubicBezTo>
                    <a:pt x="0" y="27814"/>
                    <a:pt x="27814" y="0"/>
                    <a:pt x="62124" y="0"/>
                  </a:cubicBezTo>
                  <a:close/>
                </a:path>
              </a:pathLst>
            </a:custGeom>
            <a:solidFill>
              <a:srgbClr val="308CFF"/>
            </a:solidFill>
          </p:spPr>
        </p:sp>
        <p:sp>
          <p:nvSpPr>
            <p:cNvPr id="13" name="TextBox 13"/>
            <p:cNvSpPr txBox="1"/>
            <p:nvPr/>
          </p:nvSpPr>
          <p:spPr>
            <a:xfrm>
              <a:off x="0" y="-57150"/>
              <a:ext cx="331141" cy="181398"/>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906816" y="374203"/>
            <a:ext cx="14051979" cy="1202816"/>
          </a:xfrm>
          <a:prstGeom prst="rect">
            <a:avLst/>
          </a:prstGeom>
        </p:spPr>
        <p:txBody>
          <a:bodyPr lIns="0" tIns="0" rIns="0" bIns="0" rtlCol="0" anchor="t">
            <a:spAutoFit/>
          </a:bodyPr>
          <a:lstStyle/>
          <a:p>
            <a:pPr algn="ctr">
              <a:lnSpc>
                <a:spcPts val="9303"/>
              </a:lnSpc>
              <a:spcBef>
                <a:spcPct val="0"/>
              </a:spcBef>
            </a:pPr>
            <a:r>
              <a:rPr lang="en-US" sz="6645">
                <a:solidFill>
                  <a:srgbClr val="0E4D8D"/>
                </a:solidFill>
                <a:latin typeface="Poppins Ultra-Bold"/>
              </a:rPr>
              <a:t>Which ICJ Rules are Changing?</a:t>
            </a:r>
          </a:p>
        </p:txBody>
      </p:sp>
      <p:grpSp>
        <p:nvGrpSpPr>
          <p:cNvPr id="15" name="Group 15"/>
          <p:cNvGrpSpPr/>
          <p:nvPr/>
        </p:nvGrpSpPr>
        <p:grpSpPr>
          <a:xfrm>
            <a:off x="2746729" y="5415244"/>
            <a:ext cx="441056" cy="44105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600116" y="6304445"/>
            <a:ext cx="441056" cy="44105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2746729" y="7176699"/>
            <a:ext cx="441056" cy="44105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3600116" y="8043760"/>
            <a:ext cx="441056" cy="44105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6" name="TextBox 2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4456552" y="7081449"/>
            <a:ext cx="11832487" cy="556059"/>
          </a:xfrm>
          <a:prstGeom prst="rect">
            <a:avLst/>
          </a:prstGeom>
        </p:spPr>
        <p:txBody>
          <a:bodyPr lIns="0" tIns="0" rIns="0" bIns="0" rtlCol="0" anchor="t">
            <a:spAutoFit/>
          </a:bodyPr>
          <a:lstStyle/>
          <a:p>
            <a:pPr>
              <a:lnSpc>
                <a:spcPts val="4306"/>
              </a:lnSpc>
              <a:spcBef>
                <a:spcPct val="0"/>
              </a:spcBef>
            </a:pPr>
            <a:r>
              <a:rPr lang="en-US" sz="3076">
                <a:solidFill>
                  <a:srgbClr val="124A87"/>
                </a:solidFill>
                <a:latin typeface="Poppins Bold"/>
              </a:rPr>
              <a:t>5-103: Reporting Juvenile Non-Compliance and Retaking</a:t>
            </a:r>
          </a:p>
        </p:txBody>
      </p:sp>
      <p:sp>
        <p:nvSpPr>
          <p:cNvPr id="28" name="TextBox 28"/>
          <p:cNvSpPr txBox="1"/>
          <p:nvPr/>
        </p:nvSpPr>
        <p:spPr>
          <a:xfrm>
            <a:off x="4444382" y="7923486"/>
            <a:ext cx="13157525" cy="556059"/>
          </a:xfrm>
          <a:prstGeom prst="rect">
            <a:avLst/>
          </a:prstGeom>
        </p:spPr>
        <p:txBody>
          <a:bodyPr lIns="0" tIns="0" rIns="0" bIns="0" rtlCol="0" anchor="t">
            <a:spAutoFit/>
          </a:bodyPr>
          <a:lstStyle/>
          <a:p>
            <a:pPr>
              <a:lnSpc>
                <a:spcPts val="4306"/>
              </a:lnSpc>
              <a:spcBef>
                <a:spcPct val="0"/>
              </a:spcBef>
            </a:pPr>
            <a:r>
              <a:rPr lang="en-US" sz="3076">
                <a:solidFill>
                  <a:srgbClr val="124A87"/>
                </a:solidFill>
                <a:latin typeface="Poppins Bold"/>
              </a:rPr>
              <a:t>NEW 5-103A: Failed Supervision Determined by Receiving State </a:t>
            </a:r>
          </a:p>
        </p:txBody>
      </p:sp>
      <p:sp>
        <p:nvSpPr>
          <p:cNvPr id="29" name="TextBox 29"/>
          <p:cNvSpPr txBox="1"/>
          <p:nvPr/>
        </p:nvSpPr>
        <p:spPr>
          <a:xfrm>
            <a:off x="4456552" y="5264547"/>
            <a:ext cx="5338493" cy="556059"/>
          </a:xfrm>
          <a:prstGeom prst="rect">
            <a:avLst/>
          </a:prstGeom>
        </p:spPr>
        <p:txBody>
          <a:bodyPr lIns="0" tIns="0" rIns="0" bIns="0" rtlCol="0" anchor="t">
            <a:spAutoFit/>
          </a:bodyPr>
          <a:lstStyle/>
          <a:p>
            <a:pPr>
              <a:lnSpc>
                <a:spcPts val="4306"/>
              </a:lnSpc>
              <a:spcBef>
                <a:spcPct val="0"/>
              </a:spcBef>
            </a:pPr>
            <a:r>
              <a:rPr lang="en-US" sz="3076">
                <a:solidFill>
                  <a:srgbClr val="124A87"/>
                </a:solidFill>
                <a:latin typeface="Poppins Bold"/>
              </a:rPr>
              <a:t>7-106: Transportation</a:t>
            </a:r>
          </a:p>
        </p:txBody>
      </p:sp>
      <p:sp>
        <p:nvSpPr>
          <p:cNvPr id="30" name="TextBox 30"/>
          <p:cNvSpPr txBox="1"/>
          <p:nvPr/>
        </p:nvSpPr>
        <p:spPr>
          <a:xfrm>
            <a:off x="4456552" y="6199318"/>
            <a:ext cx="9374895" cy="556059"/>
          </a:xfrm>
          <a:prstGeom prst="rect">
            <a:avLst/>
          </a:prstGeom>
        </p:spPr>
        <p:txBody>
          <a:bodyPr lIns="0" tIns="0" rIns="0" bIns="0" rtlCol="0" anchor="t">
            <a:spAutoFit/>
          </a:bodyPr>
          <a:lstStyle/>
          <a:p>
            <a:pPr>
              <a:lnSpc>
                <a:spcPts val="4306"/>
              </a:lnSpc>
              <a:spcBef>
                <a:spcPct val="0"/>
              </a:spcBef>
            </a:pPr>
            <a:r>
              <a:rPr lang="en-US" sz="3076">
                <a:solidFill>
                  <a:srgbClr val="124A87"/>
                </a:solidFill>
                <a:latin typeface="Poppins Bold"/>
              </a:rPr>
              <a:t>7-107: Airport Supervision</a:t>
            </a:r>
          </a:p>
        </p:txBody>
      </p:sp>
      <p:grpSp>
        <p:nvGrpSpPr>
          <p:cNvPr id="31" name="Group 31"/>
          <p:cNvGrpSpPr/>
          <p:nvPr/>
        </p:nvGrpSpPr>
        <p:grpSpPr>
          <a:xfrm>
            <a:off x="17280853" y="741377"/>
            <a:ext cx="3470007" cy="3446936"/>
            <a:chOff x="0" y="0"/>
            <a:chExt cx="812800" cy="807396"/>
          </a:xfrm>
        </p:grpSpPr>
        <p:sp>
          <p:nvSpPr>
            <p:cNvPr id="32" name="Freeform 32"/>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sp>
        <p:sp>
          <p:nvSpPr>
            <p:cNvPr id="33" name="TextBox 33"/>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6689450" y="-647890"/>
            <a:ext cx="2326407" cy="2310939"/>
            <a:chOff x="0" y="0"/>
            <a:chExt cx="812800" cy="807396"/>
          </a:xfrm>
        </p:grpSpPr>
        <p:sp>
          <p:nvSpPr>
            <p:cNvPr id="35" name="Freeform 35"/>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sp>
        <p:sp>
          <p:nvSpPr>
            <p:cNvPr id="36" name="TextBox 36"/>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15672673" y="1562083"/>
            <a:ext cx="836377" cy="830816"/>
            <a:chOff x="0" y="0"/>
            <a:chExt cx="812800" cy="807396"/>
          </a:xfrm>
        </p:grpSpPr>
        <p:sp>
          <p:nvSpPr>
            <p:cNvPr id="38" name="Freeform 38"/>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sp>
        <p:sp>
          <p:nvSpPr>
            <p:cNvPr id="39" name="TextBox 39"/>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16703681" y="4069299"/>
            <a:ext cx="1081391" cy="1074201"/>
            <a:chOff x="0" y="0"/>
            <a:chExt cx="812800" cy="807396"/>
          </a:xfrm>
        </p:grpSpPr>
        <p:sp>
          <p:nvSpPr>
            <p:cNvPr id="41" name="Freeform 41"/>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sp>
        <p:sp>
          <p:nvSpPr>
            <p:cNvPr id="42" name="TextBox 42"/>
            <p:cNvSpPr txBox="1"/>
            <p:nvPr/>
          </p:nvSpPr>
          <p:spPr>
            <a:xfrm>
              <a:off x="76200" y="18543"/>
              <a:ext cx="660400" cy="713159"/>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5312166" y="2464845"/>
            <a:ext cx="6621299" cy="2177977"/>
            <a:chOff x="0" y="0"/>
            <a:chExt cx="1743881" cy="573624"/>
          </a:xfrm>
        </p:grpSpPr>
        <p:sp>
          <p:nvSpPr>
            <p:cNvPr id="44" name="Freeform 44"/>
            <p:cNvSpPr/>
            <p:nvPr/>
          </p:nvSpPr>
          <p:spPr>
            <a:xfrm>
              <a:off x="0" y="0"/>
              <a:ext cx="1743881" cy="573624"/>
            </a:xfrm>
            <a:custGeom>
              <a:avLst/>
              <a:gdLst/>
              <a:ahLst/>
              <a:cxnLst/>
              <a:rect l="l" t="t" r="r" b="b"/>
              <a:pathLst>
                <a:path w="1743881" h="573624">
                  <a:moveTo>
                    <a:pt x="59631" y="0"/>
                  </a:moveTo>
                  <a:lnTo>
                    <a:pt x="1684250" y="0"/>
                  </a:lnTo>
                  <a:cubicBezTo>
                    <a:pt x="1717183" y="0"/>
                    <a:pt x="1743881" y="26698"/>
                    <a:pt x="1743881" y="59631"/>
                  </a:cubicBezTo>
                  <a:lnTo>
                    <a:pt x="1743881" y="513992"/>
                  </a:lnTo>
                  <a:cubicBezTo>
                    <a:pt x="1743881" y="529807"/>
                    <a:pt x="1737599" y="544975"/>
                    <a:pt x="1726416" y="556158"/>
                  </a:cubicBezTo>
                  <a:cubicBezTo>
                    <a:pt x="1715233" y="567341"/>
                    <a:pt x="1700065" y="573624"/>
                    <a:pt x="1684250" y="573624"/>
                  </a:cubicBezTo>
                  <a:lnTo>
                    <a:pt x="59631" y="573624"/>
                  </a:lnTo>
                  <a:cubicBezTo>
                    <a:pt x="43816" y="573624"/>
                    <a:pt x="28649" y="567341"/>
                    <a:pt x="17466" y="556158"/>
                  </a:cubicBezTo>
                  <a:cubicBezTo>
                    <a:pt x="6283" y="544975"/>
                    <a:pt x="0" y="529807"/>
                    <a:pt x="0" y="513992"/>
                  </a:cubicBezTo>
                  <a:lnTo>
                    <a:pt x="0" y="59631"/>
                  </a:lnTo>
                  <a:cubicBezTo>
                    <a:pt x="0" y="43816"/>
                    <a:pt x="6283" y="28649"/>
                    <a:pt x="17466" y="17466"/>
                  </a:cubicBezTo>
                  <a:cubicBezTo>
                    <a:pt x="28649" y="6283"/>
                    <a:pt x="43816" y="0"/>
                    <a:pt x="59631" y="0"/>
                  </a:cubicBezTo>
                  <a:close/>
                </a:path>
              </a:pathLst>
            </a:custGeom>
            <a:solidFill>
              <a:srgbClr val="124A87"/>
            </a:solidFill>
          </p:spPr>
        </p:sp>
        <p:sp>
          <p:nvSpPr>
            <p:cNvPr id="45" name="TextBox 45"/>
            <p:cNvSpPr txBox="1"/>
            <p:nvPr/>
          </p:nvSpPr>
          <p:spPr>
            <a:xfrm>
              <a:off x="0" y="-57150"/>
              <a:ext cx="1743881" cy="630774"/>
            </a:xfrm>
            <a:prstGeom prst="rect">
              <a:avLst/>
            </a:prstGeom>
          </p:spPr>
          <p:txBody>
            <a:bodyPr lIns="50800" tIns="50800" rIns="50800" bIns="50800" rtlCol="0" anchor="ctr"/>
            <a:lstStyle/>
            <a:p>
              <a:pPr algn="ctr">
                <a:lnSpc>
                  <a:spcPts val="2659"/>
                </a:lnSpc>
              </a:pPr>
              <a:endParaRPr/>
            </a:p>
          </p:txBody>
        </p:sp>
      </p:grpSp>
      <p:sp>
        <p:nvSpPr>
          <p:cNvPr id="46" name="TextBox 46"/>
          <p:cNvSpPr txBox="1"/>
          <p:nvPr/>
        </p:nvSpPr>
        <p:spPr>
          <a:xfrm>
            <a:off x="4796138" y="2752725"/>
            <a:ext cx="7653354" cy="1250980"/>
          </a:xfrm>
          <a:prstGeom prst="rect">
            <a:avLst/>
          </a:prstGeom>
        </p:spPr>
        <p:txBody>
          <a:bodyPr lIns="0" tIns="0" rIns="0" bIns="0" rtlCol="0" anchor="t">
            <a:spAutoFit/>
          </a:bodyPr>
          <a:lstStyle/>
          <a:p>
            <a:pPr algn="ctr">
              <a:lnSpc>
                <a:spcPts val="9798"/>
              </a:lnSpc>
              <a:spcBef>
                <a:spcPct val="0"/>
              </a:spcBef>
            </a:pPr>
            <a:r>
              <a:rPr lang="en-US" sz="6998">
                <a:solidFill>
                  <a:srgbClr val="FFFFFF"/>
                </a:solidFill>
                <a:latin typeface="Poppins"/>
              </a:rPr>
              <a:t>Session B</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46666" y="781452"/>
            <a:ext cx="10758944" cy="1075894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355303" y="-1978853"/>
            <a:ext cx="10758944" cy="107589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156988" y="-1396924"/>
            <a:ext cx="11141128" cy="11141084"/>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4999" r="-24999"/>
              </a:stretch>
            </a:blipFill>
          </p:spPr>
        </p:sp>
      </p:grpSp>
      <p:sp>
        <p:nvSpPr>
          <p:cNvPr id="10" name="TextBox 10"/>
          <p:cNvSpPr txBox="1"/>
          <p:nvPr/>
        </p:nvSpPr>
        <p:spPr>
          <a:xfrm>
            <a:off x="952744" y="838200"/>
            <a:ext cx="6588164" cy="2383916"/>
          </a:xfrm>
          <a:prstGeom prst="rect">
            <a:avLst/>
          </a:prstGeom>
        </p:spPr>
        <p:txBody>
          <a:bodyPr lIns="0" tIns="0" rIns="0" bIns="0" rtlCol="0" anchor="t">
            <a:spAutoFit/>
          </a:bodyPr>
          <a:lstStyle/>
          <a:p>
            <a:pPr>
              <a:lnSpc>
                <a:spcPts val="9303"/>
              </a:lnSpc>
              <a:spcBef>
                <a:spcPct val="0"/>
              </a:spcBef>
            </a:pPr>
            <a:r>
              <a:rPr lang="en-US" sz="6645">
                <a:solidFill>
                  <a:srgbClr val="0E4D8D"/>
                </a:solidFill>
                <a:latin typeface="Poppins Bold"/>
              </a:rPr>
              <a:t>Returns: Transportation</a:t>
            </a:r>
          </a:p>
        </p:txBody>
      </p:sp>
      <p:sp>
        <p:nvSpPr>
          <p:cNvPr id="11" name="TextBox 11"/>
          <p:cNvSpPr txBox="1"/>
          <p:nvPr/>
        </p:nvSpPr>
        <p:spPr>
          <a:xfrm>
            <a:off x="952744" y="3487367"/>
            <a:ext cx="6729503" cy="4717797"/>
          </a:xfrm>
          <a:prstGeom prst="rect">
            <a:avLst/>
          </a:prstGeom>
        </p:spPr>
        <p:txBody>
          <a:bodyPr lIns="0" tIns="0" rIns="0" bIns="0" rtlCol="0" anchor="t">
            <a:spAutoFit/>
          </a:bodyPr>
          <a:lstStyle/>
          <a:p>
            <a:pPr algn="just">
              <a:lnSpc>
                <a:spcPts val="4169"/>
              </a:lnSpc>
            </a:pPr>
            <a:r>
              <a:rPr lang="en-US" sz="2467">
                <a:solidFill>
                  <a:srgbClr val="000000"/>
                </a:solidFill>
                <a:latin typeface="Poppins Bold"/>
              </a:rPr>
              <a:t>Rule 7-106(3) &amp; (4)</a:t>
            </a:r>
            <a:r>
              <a:rPr lang="en-US" sz="2467">
                <a:solidFill>
                  <a:srgbClr val="000000"/>
                </a:solidFill>
                <a:latin typeface="Poppins"/>
              </a:rPr>
              <a:t> gives states more discretion regarding items a juvenile can travel with during returns and allows confiscated items to be returned via checked luggage.</a:t>
            </a:r>
          </a:p>
          <a:p>
            <a:pPr algn="just">
              <a:lnSpc>
                <a:spcPts val="4169"/>
              </a:lnSpc>
            </a:pPr>
            <a:endParaRPr lang="en-US" sz="2467">
              <a:solidFill>
                <a:srgbClr val="000000"/>
              </a:solidFill>
              <a:latin typeface="Poppins"/>
            </a:endParaRPr>
          </a:p>
          <a:p>
            <a:pPr algn="just">
              <a:lnSpc>
                <a:spcPts val="4169"/>
              </a:lnSpc>
            </a:pPr>
            <a:endParaRPr lang="en-US" sz="2467">
              <a:solidFill>
                <a:srgbClr val="000000"/>
              </a:solidFill>
              <a:latin typeface="Poppins"/>
            </a:endParaRPr>
          </a:p>
          <a:p>
            <a:pPr algn="just">
              <a:lnSpc>
                <a:spcPts val="4169"/>
              </a:lnSpc>
            </a:pPr>
            <a:endParaRPr lang="en-US" sz="2467">
              <a:solidFill>
                <a:srgbClr val="000000"/>
              </a:solidFill>
              <a:latin typeface="Poppins"/>
            </a:endParaRPr>
          </a:p>
          <a:p>
            <a:pPr algn="just">
              <a:lnSpc>
                <a:spcPts val="4169"/>
              </a:lnSpc>
            </a:pPr>
            <a:r>
              <a:rPr lang="en-US" sz="2467">
                <a:solidFill>
                  <a:srgbClr val="000000"/>
                </a:solidFill>
                <a:latin typeface="Poppins Bold"/>
              </a:rPr>
              <a:t>  </a:t>
            </a:r>
          </a:p>
        </p:txBody>
      </p:sp>
      <p:grpSp>
        <p:nvGrpSpPr>
          <p:cNvPr id="12" name="Group 12"/>
          <p:cNvGrpSpPr/>
          <p:nvPr/>
        </p:nvGrpSpPr>
        <p:grpSpPr>
          <a:xfrm>
            <a:off x="8355303" y="8527500"/>
            <a:ext cx="4319820" cy="431982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0256" y="716521"/>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11583" y="3978814"/>
            <a:ext cx="6308211" cy="630818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r="-25046"/>
              </a:stretch>
            </a:blipFill>
          </p:spPr>
        </p:sp>
      </p:grpSp>
      <p:sp>
        <p:nvSpPr>
          <p:cNvPr id="7" name="TextBox 7"/>
          <p:cNvSpPr txBox="1"/>
          <p:nvPr/>
        </p:nvSpPr>
        <p:spPr>
          <a:xfrm>
            <a:off x="5491967" y="717520"/>
            <a:ext cx="12582453" cy="1054003"/>
          </a:xfrm>
          <a:prstGeom prst="rect">
            <a:avLst/>
          </a:prstGeom>
        </p:spPr>
        <p:txBody>
          <a:bodyPr lIns="0" tIns="0" rIns="0" bIns="0" rtlCol="0" anchor="t">
            <a:spAutoFit/>
          </a:bodyPr>
          <a:lstStyle/>
          <a:p>
            <a:pPr>
              <a:lnSpc>
                <a:spcPts val="8195"/>
              </a:lnSpc>
              <a:spcBef>
                <a:spcPct val="0"/>
              </a:spcBef>
            </a:pPr>
            <a:r>
              <a:rPr lang="en-US" sz="5853">
                <a:solidFill>
                  <a:srgbClr val="0E4D8D"/>
                </a:solidFill>
                <a:latin typeface="Poppins Bold"/>
              </a:rPr>
              <a:t>Rule 7-106(3)&amp;(4) Amendments</a:t>
            </a:r>
          </a:p>
        </p:txBody>
      </p:sp>
      <p:sp>
        <p:nvSpPr>
          <p:cNvPr id="8" name="TextBox 8"/>
          <p:cNvSpPr txBox="1"/>
          <p:nvPr/>
        </p:nvSpPr>
        <p:spPr>
          <a:xfrm>
            <a:off x="5641771" y="2416372"/>
            <a:ext cx="12056059" cy="5831399"/>
          </a:xfrm>
          <a:prstGeom prst="rect">
            <a:avLst/>
          </a:prstGeom>
        </p:spPr>
        <p:txBody>
          <a:bodyPr lIns="0" tIns="0" rIns="0" bIns="0" rtlCol="0" anchor="t">
            <a:spAutoFit/>
          </a:bodyPr>
          <a:lstStyle/>
          <a:p>
            <a:pPr algn="just">
              <a:lnSpc>
                <a:spcPts val="3559"/>
              </a:lnSpc>
              <a:spcBef>
                <a:spcPct val="0"/>
              </a:spcBef>
            </a:pPr>
            <a:r>
              <a:rPr lang="en-US" sz="2542">
                <a:solidFill>
                  <a:srgbClr val="000000"/>
                </a:solidFill>
                <a:latin typeface="Poppins"/>
              </a:rPr>
              <a:t>3. </a:t>
            </a:r>
            <a:r>
              <a:rPr lang="en-US" sz="2542" u="sng">
                <a:solidFill>
                  <a:srgbClr val="FF3131"/>
                </a:solidFill>
                <a:latin typeface="Poppins"/>
              </a:rPr>
              <a:t>In collaboration with the holding/receiving state, demanding/sending state, and the intermediate airport state, discretion shall be used when determining which personal items may accompany the juvenile on their return.</a:t>
            </a:r>
            <a:r>
              <a:rPr lang="en-US" sz="2542">
                <a:solidFill>
                  <a:srgbClr val="000000"/>
                </a:solidFill>
                <a:latin typeface="Poppins"/>
              </a:rPr>
              <a:t> </a:t>
            </a:r>
            <a:r>
              <a:rPr lang="en-US" sz="2542" strike="sngStrike">
                <a:solidFill>
                  <a:srgbClr val="000000"/>
                </a:solidFill>
                <a:latin typeface="Poppins"/>
              </a:rPr>
              <a:t>Holding/receiving states shall not return to juveniles any personal belongings which could</a:t>
            </a:r>
            <a:r>
              <a:rPr lang="en-US" sz="2542">
                <a:solidFill>
                  <a:srgbClr val="000000"/>
                </a:solidFill>
                <a:latin typeface="Poppins"/>
              </a:rPr>
              <a:t> </a:t>
            </a:r>
            <a:r>
              <a:rPr lang="en-US" sz="2542" u="sng">
                <a:solidFill>
                  <a:srgbClr val="FF3131"/>
                </a:solidFill>
                <a:latin typeface="Poppins"/>
              </a:rPr>
              <a:t>Items that may</a:t>
            </a:r>
            <a:r>
              <a:rPr lang="en-US" sz="2542">
                <a:solidFill>
                  <a:srgbClr val="FF3131"/>
                </a:solidFill>
                <a:latin typeface="Poppins"/>
              </a:rPr>
              <a:t> </a:t>
            </a:r>
            <a:r>
              <a:rPr lang="en-US" sz="2542">
                <a:solidFill>
                  <a:srgbClr val="000000"/>
                </a:solidFill>
                <a:latin typeface="Poppins"/>
              </a:rPr>
              <a:t>jeopardize the health, safety, or security of the juvenile</a:t>
            </a:r>
            <a:r>
              <a:rPr lang="en-US" sz="2542" strike="sngStrike">
                <a:solidFill>
                  <a:srgbClr val="000000"/>
                </a:solidFill>
                <a:latin typeface="Poppins"/>
              </a:rPr>
              <a:t>s</a:t>
            </a:r>
            <a:r>
              <a:rPr lang="en-US" sz="2542">
                <a:solidFill>
                  <a:srgbClr val="000000"/>
                </a:solidFill>
                <a:latin typeface="Poppins"/>
              </a:rPr>
              <a:t> or others </a:t>
            </a:r>
            <a:r>
              <a:rPr lang="en-US" sz="2542" u="sng">
                <a:solidFill>
                  <a:srgbClr val="FF3131"/>
                </a:solidFill>
                <a:latin typeface="Poppins"/>
              </a:rPr>
              <a:t>shall be confiscated.</a:t>
            </a:r>
            <a:r>
              <a:rPr lang="en-US" sz="2542" strike="sngStrike">
                <a:solidFill>
                  <a:srgbClr val="000000"/>
                </a:solidFill>
                <a:latin typeface="Poppins"/>
              </a:rPr>
              <a:t>(examples: weapon, cigarettes, medication, lighters, change of clothes, or cell phone).</a:t>
            </a:r>
          </a:p>
          <a:p>
            <a:pPr algn="just">
              <a:lnSpc>
                <a:spcPts val="3559"/>
              </a:lnSpc>
              <a:spcBef>
                <a:spcPct val="0"/>
              </a:spcBef>
            </a:pPr>
            <a:endParaRPr lang="en-US" sz="2542" strike="sngStrike">
              <a:solidFill>
                <a:srgbClr val="000000"/>
              </a:solidFill>
              <a:latin typeface="Poppins"/>
            </a:endParaRPr>
          </a:p>
          <a:p>
            <a:pPr algn="just">
              <a:lnSpc>
                <a:spcPts val="3559"/>
              </a:lnSpc>
              <a:spcBef>
                <a:spcPct val="0"/>
              </a:spcBef>
            </a:pPr>
            <a:r>
              <a:rPr lang="en-US" sz="2542">
                <a:solidFill>
                  <a:srgbClr val="000000"/>
                </a:solidFill>
                <a:latin typeface="Poppins"/>
              </a:rPr>
              <a:t>4. </a:t>
            </a:r>
            <a:r>
              <a:rPr lang="en-US" sz="2542" strike="sngStrike">
                <a:solidFill>
                  <a:srgbClr val="000000"/>
                </a:solidFill>
                <a:latin typeface="Poppins"/>
              </a:rPr>
              <a:t>Holding/receiving states shall confiscate all questionable </a:t>
            </a:r>
            <a:r>
              <a:rPr lang="en-US" sz="2542" u="sng">
                <a:solidFill>
                  <a:srgbClr val="FF3131"/>
                </a:solidFill>
                <a:latin typeface="Poppins"/>
              </a:rPr>
              <a:t>Confiscated</a:t>
            </a:r>
            <a:r>
              <a:rPr lang="en-US" sz="2542">
                <a:solidFill>
                  <a:srgbClr val="000000"/>
                </a:solidFill>
                <a:latin typeface="Poppins"/>
              </a:rPr>
              <a:t> personal belongings </a:t>
            </a:r>
            <a:r>
              <a:rPr lang="en-US" sz="2542" strike="sngStrike">
                <a:solidFill>
                  <a:srgbClr val="000000"/>
                </a:solidFill>
                <a:latin typeface="Poppins"/>
              </a:rPr>
              <a:t>and return those belongings</a:t>
            </a:r>
            <a:r>
              <a:rPr lang="en-US" sz="2542">
                <a:solidFill>
                  <a:srgbClr val="000000"/>
                </a:solidFill>
                <a:latin typeface="Poppins"/>
              </a:rPr>
              <a:t> </a:t>
            </a:r>
            <a:r>
              <a:rPr lang="en-US" sz="2542" u="sng">
                <a:solidFill>
                  <a:srgbClr val="FF3131"/>
                </a:solidFill>
                <a:latin typeface="Poppins"/>
              </a:rPr>
              <a:t>shall be returned</a:t>
            </a:r>
            <a:r>
              <a:rPr lang="en-US" sz="2542">
                <a:solidFill>
                  <a:srgbClr val="000000"/>
                </a:solidFill>
                <a:latin typeface="Poppins"/>
              </a:rPr>
              <a:t> to the legal guardians by </a:t>
            </a:r>
            <a:r>
              <a:rPr lang="en-US" sz="2542" u="sng">
                <a:solidFill>
                  <a:srgbClr val="FF3131"/>
                </a:solidFill>
                <a:latin typeface="Poppins"/>
              </a:rPr>
              <a:t>checked luggage,</a:t>
            </a:r>
            <a:r>
              <a:rPr lang="en-US" sz="2542">
                <a:solidFill>
                  <a:srgbClr val="000000"/>
                </a:solidFill>
                <a:latin typeface="Poppins"/>
              </a:rPr>
              <a:t> approved carrier, COD, or at the expense of the home/demanding/sending state </a:t>
            </a:r>
            <a:r>
              <a:rPr lang="en-US" sz="2542" strike="sngStrike">
                <a:solidFill>
                  <a:srgbClr val="000000"/>
                </a:solidFill>
                <a:latin typeface="Poppins"/>
              </a:rPr>
              <a:t>(e.g., United States Postal Service, United Parcel Service, or Federal Express)</a:t>
            </a:r>
            <a:r>
              <a:rPr lang="en-US" sz="2542">
                <a:solidFill>
                  <a:srgbClr val="000000"/>
                </a:solidFill>
                <a:latin typeface="Poppins"/>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0256" y="716521"/>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11583" y="3978814"/>
            <a:ext cx="6308211" cy="630818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r="-46118"/>
              </a:stretch>
            </a:blipFill>
          </p:spPr>
        </p:sp>
      </p:grpSp>
      <p:sp>
        <p:nvSpPr>
          <p:cNvPr id="7" name="TextBox 7"/>
          <p:cNvSpPr txBox="1"/>
          <p:nvPr/>
        </p:nvSpPr>
        <p:spPr>
          <a:xfrm>
            <a:off x="5885182" y="847725"/>
            <a:ext cx="11626662" cy="1159104"/>
          </a:xfrm>
          <a:prstGeom prst="rect">
            <a:avLst/>
          </a:prstGeom>
        </p:spPr>
        <p:txBody>
          <a:bodyPr lIns="0" tIns="0" rIns="0" bIns="0" rtlCol="0" anchor="t">
            <a:spAutoFit/>
          </a:bodyPr>
          <a:lstStyle/>
          <a:p>
            <a:pPr>
              <a:lnSpc>
                <a:spcPts val="8986"/>
              </a:lnSpc>
              <a:spcBef>
                <a:spcPct val="0"/>
              </a:spcBef>
            </a:pPr>
            <a:r>
              <a:rPr lang="en-US" sz="6418">
                <a:solidFill>
                  <a:srgbClr val="0E4D8D"/>
                </a:solidFill>
                <a:latin typeface="Poppins Bold"/>
              </a:rPr>
              <a:t>Rule 7-106(8) Amendment </a:t>
            </a:r>
          </a:p>
        </p:txBody>
      </p:sp>
      <p:sp>
        <p:nvSpPr>
          <p:cNvPr id="8" name="TextBox 8"/>
          <p:cNvSpPr txBox="1"/>
          <p:nvPr/>
        </p:nvSpPr>
        <p:spPr>
          <a:xfrm>
            <a:off x="5885182" y="2820479"/>
            <a:ext cx="11626662" cy="4285758"/>
          </a:xfrm>
          <a:prstGeom prst="rect">
            <a:avLst/>
          </a:prstGeom>
        </p:spPr>
        <p:txBody>
          <a:bodyPr lIns="0" tIns="0" rIns="0" bIns="0" rtlCol="0" anchor="t">
            <a:spAutoFit/>
          </a:bodyPr>
          <a:lstStyle/>
          <a:p>
            <a:pPr algn="just">
              <a:lnSpc>
                <a:spcPts val="4227"/>
              </a:lnSpc>
              <a:spcBef>
                <a:spcPct val="0"/>
              </a:spcBef>
            </a:pPr>
            <a:r>
              <a:rPr lang="en-US" sz="3019" u="sng">
                <a:solidFill>
                  <a:srgbClr val="FF3131"/>
                </a:solidFill>
                <a:latin typeface="Poppins"/>
              </a:rPr>
              <a:t>8. In the event of an emergency situation including but not limited to weather, accident, mechanical issue, delayed flight, or missed flight, that interrupts or changes established travel plans during a return transport, the ICJ member states may provide necessary services and assistance, including temporary detention or appropriate shelter arrangements for the juvenile until the transport is rearranged and/or completed.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46666" y="781452"/>
            <a:ext cx="10758944" cy="1075894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355303" y="-1978853"/>
            <a:ext cx="10758944" cy="107589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156988" y="-1396924"/>
            <a:ext cx="11141128" cy="11141084"/>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4999" r="-24999"/>
              </a:stretch>
            </a:blipFill>
          </p:spPr>
        </p:sp>
      </p:grpSp>
      <p:sp>
        <p:nvSpPr>
          <p:cNvPr id="10" name="TextBox 10"/>
          <p:cNvSpPr txBox="1"/>
          <p:nvPr/>
        </p:nvSpPr>
        <p:spPr>
          <a:xfrm>
            <a:off x="1028700" y="838200"/>
            <a:ext cx="6588164" cy="3565016"/>
          </a:xfrm>
          <a:prstGeom prst="rect">
            <a:avLst/>
          </a:prstGeom>
        </p:spPr>
        <p:txBody>
          <a:bodyPr lIns="0" tIns="0" rIns="0" bIns="0" rtlCol="0" anchor="t">
            <a:spAutoFit/>
          </a:bodyPr>
          <a:lstStyle/>
          <a:p>
            <a:pPr>
              <a:lnSpc>
                <a:spcPts val="9303"/>
              </a:lnSpc>
              <a:spcBef>
                <a:spcPct val="0"/>
              </a:spcBef>
            </a:pPr>
            <a:r>
              <a:rPr lang="en-US" sz="6645">
                <a:solidFill>
                  <a:srgbClr val="0E4D8D"/>
                </a:solidFill>
                <a:latin typeface="Poppins Bold"/>
              </a:rPr>
              <a:t>Returns: Airport Supervision</a:t>
            </a:r>
          </a:p>
        </p:txBody>
      </p:sp>
      <p:sp>
        <p:nvSpPr>
          <p:cNvPr id="11" name="TextBox 11"/>
          <p:cNvSpPr txBox="1"/>
          <p:nvPr/>
        </p:nvSpPr>
        <p:spPr>
          <a:xfrm>
            <a:off x="1028700" y="4944015"/>
            <a:ext cx="6588164" cy="4097836"/>
          </a:xfrm>
          <a:prstGeom prst="rect">
            <a:avLst/>
          </a:prstGeom>
        </p:spPr>
        <p:txBody>
          <a:bodyPr lIns="0" tIns="0" rIns="0" bIns="0" rtlCol="0" anchor="t">
            <a:spAutoFit/>
          </a:bodyPr>
          <a:lstStyle/>
          <a:p>
            <a:pPr algn="just">
              <a:lnSpc>
                <a:spcPts val="4082"/>
              </a:lnSpc>
            </a:pPr>
            <a:r>
              <a:rPr lang="en-US" sz="2415">
                <a:solidFill>
                  <a:srgbClr val="000000"/>
                </a:solidFill>
                <a:latin typeface="Poppins Bold"/>
              </a:rPr>
              <a:t>Rule 7-107(3) </a:t>
            </a:r>
            <a:r>
              <a:rPr lang="en-US" sz="2415">
                <a:solidFill>
                  <a:srgbClr val="000000"/>
                </a:solidFill>
                <a:latin typeface="Poppins"/>
              </a:rPr>
              <a:t>revised to state that home/demanding states are required to request, rather than merely notify, layover states of airport supervision needs no later than 48-hours prior to the event. </a:t>
            </a:r>
          </a:p>
          <a:p>
            <a:pPr algn="just">
              <a:lnSpc>
                <a:spcPts val="4082"/>
              </a:lnSpc>
            </a:pPr>
            <a:endParaRPr lang="en-US" sz="2415">
              <a:solidFill>
                <a:srgbClr val="000000"/>
              </a:solidFill>
              <a:latin typeface="Poppins"/>
            </a:endParaRPr>
          </a:p>
          <a:p>
            <a:pPr algn="just">
              <a:lnSpc>
                <a:spcPts val="4082"/>
              </a:lnSpc>
            </a:pPr>
            <a:r>
              <a:rPr lang="en-US" sz="2415">
                <a:solidFill>
                  <a:srgbClr val="000000"/>
                </a:solidFill>
                <a:latin typeface="Poppins"/>
              </a:rPr>
              <a:t>Surveillance states have the discretion to make exceptions to the 48-hour rule.  </a:t>
            </a:r>
          </a:p>
        </p:txBody>
      </p:sp>
      <p:grpSp>
        <p:nvGrpSpPr>
          <p:cNvPr id="12" name="Group 12"/>
          <p:cNvGrpSpPr/>
          <p:nvPr/>
        </p:nvGrpSpPr>
        <p:grpSpPr>
          <a:xfrm>
            <a:off x="8355303" y="8527500"/>
            <a:ext cx="4319820" cy="431982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0256" y="716521"/>
            <a:ext cx="6500807" cy="650080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08253" y="3966924"/>
            <a:ext cx="6308211" cy="630818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4999" r="-24999"/>
              </a:stretch>
            </a:blipFill>
          </p:spPr>
        </p:sp>
      </p:grpSp>
      <p:sp>
        <p:nvSpPr>
          <p:cNvPr id="7" name="TextBox 7"/>
          <p:cNvSpPr txBox="1"/>
          <p:nvPr/>
        </p:nvSpPr>
        <p:spPr>
          <a:xfrm>
            <a:off x="6119535" y="698470"/>
            <a:ext cx="11954885" cy="1158510"/>
          </a:xfrm>
          <a:prstGeom prst="rect">
            <a:avLst/>
          </a:prstGeom>
        </p:spPr>
        <p:txBody>
          <a:bodyPr lIns="0" tIns="0" rIns="0" bIns="0" rtlCol="0" anchor="t">
            <a:spAutoFit/>
          </a:bodyPr>
          <a:lstStyle/>
          <a:p>
            <a:pPr>
              <a:lnSpc>
                <a:spcPts val="8980"/>
              </a:lnSpc>
              <a:spcBef>
                <a:spcPct val="0"/>
              </a:spcBef>
            </a:pPr>
            <a:r>
              <a:rPr lang="en-US" sz="6414">
                <a:solidFill>
                  <a:srgbClr val="0E4D8D"/>
                </a:solidFill>
                <a:latin typeface="Poppins Bold"/>
              </a:rPr>
              <a:t>Rule 7-107(3) Amendments</a:t>
            </a:r>
          </a:p>
        </p:txBody>
      </p:sp>
      <p:sp>
        <p:nvSpPr>
          <p:cNvPr id="8" name="TextBox 8"/>
          <p:cNvSpPr txBox="1"/>
          <p:nvPr/>
        </p:nvSpPr>
        <p:spPr>
          <a:xfrm>
            <a:off x="6209790" y="3182134"/>
            <a:ext cx="11481191" cy="2253140"/>
          </a:xfrm>
          <a:prstGeom prst="rect">
            <a:avLst/>
          </a:prstGeom>
        </p:spPr>
        <p:txBody>
          <a:bodyPr lIns="0" tIns="0" rIns="0" bIns="0" rtlCol="0" anchor="t">
            <a:spAutoFit/>
          </a:bodyPr>
          <a:lstStyle/>
          <a:p>
            <a:pPr>
              <a:lnSpc>
                <a:spcPts val="4436"/>
              </a:lnSpc>
              <a:spcBef>
                <a:spcPct val="0"/>
              </a:spcBef>
            </a:pPr>
            <a:r>
              <a:rPr lang="en-US" sz="3168">
                <a:solidFill>
                  <a:srgbClr val="000000"/>
                </a:solidFill>
                <a:latin typeface="Poppins"/>
              </a:rPr>
              <a:t>3. Home/demanding/sending states shall </a:t>
            </a:r>
            <a:r>
              <a:rPr lang="en-US" sz="3168" u="sng">
                <a:solidFill>
                  <a:srgbClr val="FF3131"/>
                </a:solidFill>
                <a:latin typeface="Poppins"/>
              </a:rPr>
              <a:t>request </a:t>
            </a:r>
            <a:r>
              <a:rPr lang="en-US" sz="3168" strike="sngStrike">
                <a:solidFill>
                  <a:srgbClr val="000000"/>
                </a:solidFill>
                <a:latin typeface="Poppins"/>
              </a:rPr>
              <a:t>give the states providing</a:t>
            </a:r>
            <a:r>
              <a:rPr lang="en-US" sz="3168">
                <a:solidFill>
                  <a:srgbClr val="000000"/>
                </a:solidFill>
                <a:latin typeface="Poppins"/>
              </a:rPr>
              <a:t> airport supervision a minimum of forty-eight (48) hours </a:t>
            </a:r>
            <a:r>
              <a:rPr lang="en-US" sz="3168" u="sng">
                <a:solidFill>
                  <a:srgbClr val="FF3131"/>
                </a:solidFill>
                <a:latin typeface="Poppins"/>
              </a:rPr>
              <a:t>in</a:t>
            </a:r>
            <a:r>
              <a:rPr lang="en-US" sz="3168">
                <a:solidFill>
                  <a:srgbClr val="000000"/>
                </a:solidFill>
                <a:latin typeface="Poppins"/>
              </a:rPr>
              <a:t> advance </a:t>
            </a:r>
            <a:r>
              <a:rPr lang="en-US" sz="3168" strike="sngStrike">
                <a:solidFill>
                  <a:srgbClr val="000000"/>
                </a:solidFill>
                <a:latin typeface="Poppins"/>
              </a:rPr>
              <a:t>notice</a:t>
            </a:r>
            <a:r>
              <a:rPr lang="en-US" sz="3168">
                <a:solidFill>
                  <a:srgbClr val="000000"/>
                </a:solidFill>
                <a:latin typeface="Poppins"/>
              </a:rPr>
              <a:t>. </a:t>
            </a:r>
            <a:r>
              <a:rPr lang="en-US" sz="3168" u="sng">
                <a:solidFill>
                  <a:srgbClr val="FF3131"/>
                </a:solidFill>
                <a:latin typeface="Poppins"/>
              </a:rPr>
              <a:t>Exceptions may be approved by the intermediate airport state.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46666" y="781452"/>
            <a:ext cx="10758944" cy="1075894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355303" y="-1978853"/>
            <a:ext cx="10758944" cy="107589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156988" y="-1396924"/>
            <a:ext cx="11141128" cy="11141084"/>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38888" r="-38888"/>
              </a:stretch>
            </a:blipFill>
          </p:spPr>
        </p:sp>
      </p:grpSp>
      <p:sp>
        <p:nvSpPr>
          <p:cNvPr id="10" name="TextBox 10"/>
          <p:cNvSpPr txBox="1"/>
          <p:nvPr/>
        </p:nvSpPr>
        <p:spPr>
          <a:xfrm>
            <a:off x="1028700" y="838200"/>
            <a:ext cx="6588164" cy="2383916"/>
          </a:xfrm>
          <a:prstGeom prst="rect">
            <a:avLst/>
          </a:prstGeom>
        </p:spPr>
        <p:txBody>
          <a:bodyPr lIns="0" tIns="0" rIns="0" bIns="0" rtlCol="0" anchor="t">
            <a:spAutoFit/>
          </a:bodyPr>
          <a:lstStyle/>
          <a:p>
            <a:pPr>
              <a:lnSpc>
                <a:spcPts val="9303"/>
              </a:lnSpc>
              <a:spcBef>
                <a:spcPct val="0"/>
              </a:spcBef>
            </a:pPr>
            <a:r>
              <a:rPr lang="en-US" sz="6645">
                <a:solidFill>
                  <a:srgbClr val="0E4D8D"/>
                </a:solidFill>
                <a:latin typeface="Poppins Bold"/>
              </a:rPr>
              <a:t>Failed Supervision</a:t>
            </a:r>
          </a:p>
        </p:txBody>
      </p:sp>
      <p:sp>
        <p:nvSpPr>
          <p:cNvPr id="11" name="TextBox 11"/>
          <p:cNvSpPr txBox="1"/>
          <p:nvPr/>
        </p:nvSpPr>
        <p:spPr>
          <a:xfrm>
            <a:off x="1028700" y="3267269"/>
            <a:ext cx="6588164" cy="5126536"/>
          </a:xfrm>
          <a:prstGeom prst="rect">
            <a:avLst/>
          </a:prstGeom>
        </p:spPr>
        <p:txBody>
          <a:bodyPr lIns="0" tIns="0" rIns="0" bIns="0" rtlCol="0" anchor="t">
            <a:spAutoFit/>
          </a:bodyPr>
          <a:lstStyle/>
          <a:p>
            <a:pPr algn="just">
              <a:lnSpc>
                <a:spcPts val="4082"/>
              </a:lnSpc>
            </a:pPr>
            <a:r>
              <a:rPr lang="en-US" sz="2415">
                <a:solidFill>
                  <a:srgbClr val="000000"/>
                </a:solidFill>
                <a:latin typeface="Poppins"/>
              </a:rPr>
              <a:t>Previous failed supervision language from</a:t>
            </a:r>
            <a:r>
              <a:rPr lang="en-US" sz="2415">
                <a:solidFill>
                  <a:srgbClr val="000000"/>
                </a:solidFill>
                <a:latin typeface="Poppins Bold"/>
              </a:rPr>
              <a:t> 5-103 </a:t>
            </a:r>
            <a:r>
              <a:rPr lang="en-US" sz="2415">
                <a:solidFill>
                  <a:srgbClr val="000000"/>
                </a:solidFill>
                <a:latin typeface="Poppins"/>
              </a:rPr>
              <a:t>edited and relocated to new </a:t>
            </a:r>
            <a:r>
              <a:rPr lang="en-US" sz="2415">
                <a:solidFill>
                  <a:srgbClr val="000000"/>
                </a:solidFill>
                <a:latin typeface="Poppins Bold"/>
              </a:rPr>
              <a:t>5-103A.</a:t>
            </a:r>
          </a:p>
          <a:p>
            <a:pPr algn="just">
              <a:lnSpc>
                <a:spcPts val="4082"/>
              </a:lnSpc>
            </a:pPr>
            <a:endParaRPr lang="en-US" sz="2415">
              <a:solidFill>
                <a:srgbClr val="000000"/>
              </a:solidFill>
              <a:latin typeface="Poppins Bold"/>
            </a:endParaRPr>
          </a:p>
          <a:p>
            <a:pPr algn="just">
              <a:lnSpc>
                <a:spcPts val="4082"/>
              </a:lnSpc>
            </a:pPr>
            <a:r>
              <a:rPr lang="en-US" sz="2415">
                <a:solidFill>
                  <a:srgbClr val="000000"/>
                </a:solidFill>
                <a:latin typeface="Poppins"/>
              </a:rPr>
              <a:t>New </a:t>
            </a:r>
            <a:r>
              <a:rPr lang="en-US" sz="2415">
                <a:solidFill>
                  <a:srgbClr val="000000"/>
                </a:solidFill>
                <a:latin typeface="Poppins Bold"/>
              </a:rPr>
              <a:t>Rule 5-103A </a:t>
            </a:r>
            <a:r>
              <a:rPr lang="en-US" sz="2415">
                <a:solidFill>
                  <a:srgbClr val="000000"/>
                </a:solidFill>
                <a:latin typeface="Poppins"/>
              </a:rPr>
              <a:t>clarifies criteria for determining that supervision has failed, eligibility for retaking, and requirements for both states, including use of new Form IX: Failed Supervision Report</a:t>
            </a:r>
            <a:r>
              <a:rPr lang="en-US" sz="2415">
                <a:solidFill>
                  <a:srgbClr val="000000"/>
                </a:solidFill>
                <a:latin typeface="Poppins Bold"/>
              </a:rPr>
              <a:t>.</a:t>
            </a:r>
          </a:p>
          <a:p>
            <a:pPr algn="just">
              <a:lnSpc>
                <a:spcPts val="4082"/>
              </a:lnSpc>
            </a:pPr>
            <a:endParaRPr lang="en-US" sz="2415">
              <a:solidFill>
                <a:srgbClr val="000000"/>
              </a:solidFill>
              <a:latin typeface="Poppins Bold"/>
            </a:endParaRPr>
          </a:p>
          <a:p>
            <a:pPr algn="just">
              <a:lnSpc>
                <a:spcPts val="4082"/>
              </a:lnSpc>
            </a:pPr>
            <a:r>
              <a:rPr lang="en-US" sz="2415">
                <a:solidFill>
                  <a:srgbClr val="000000"/>
                </a:solidFill>
                <a:latin typeface="Poppins Bold"/>
              </a:rPr>
              <a:t>  </a:t>
            </a:r>
          </a:p>
        </p:txBody>
      </p:sp>
      <p:grpSp>
        <p:nvGrpSpPr>
          <p:cNvPr id="12" name="Group 12"/>
          <p:cNvGrpSpPr/>
          <p:nvPr/>
        </p:nvGrpSpPr>
        <p:grpSpPr>
          <a:xfrm>
            <a:off x="8355303" y="8527500"/>
            <a:ext cx="4319820" cy="431982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028700" y="7770577"/>
            <a:ext cx="2214491" cy="22144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049488" y="7770577"/>
            <a:ext cx="2214491" cy="22144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692196" y="7985930"/>
            <a:ext cx="887500" cy="887500"/>
          </a:xfrm>
          <a:custGeom>
            <a:avLst/>
            <a:gdLst/>
            <a:ahLst/>
            <a:cxnLst/>
            <a:rect l="l" t="t" r="r" b="b"/>
            <a:pathLst>
              <a:path w="887500" h="887500">
                <a:moveTo>
                  <a:pt x="0" y="0"/>
                </a:moveTo>
                <a:lnTo>
                  <a:pt x="887499" y="0"/>
                </a:lnTo>
                <a:lnTo>
                  <a:pt x="887499" y="887500"/>
                </a:lnTo>
                <a:lnTo>
                  <a:pt x="0" y="887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Freeform 22"/>
          <p:cNvSpPr/>
          <p:nvPr/>
        </p:nvSpPr>
        <p:spPr>
          <a:xfrm>
            <a:off x="3681162" y="8040896"/>
            <a:ext cx="1131329" cy="755162"/>
          </a:xfrm>
          <a:custGeom>
            <a:avLst/>
            <a:gdLst/>
            <a:ahLst/>
            <a:cxnLst/>
            <a:rect l="l" t="t" r="r" b="b"/>
            <a:pathLst>
              <a:path w="1131329" h="755162">
                <a:moveTo>
                  <a:pt x="0" y="0"/>
                </a:moveTo>
                <a:lnTo>
                  <a:pt x="1131329" y="0"/>
                </a:lnTo>
                <a:lnTo>
                  <a:pt x="1131329" y="755162"/>
                </a:lnTo>
                <a:lnTo>
                  <a:pt x="0" y="7551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TextBox 23"/>
          <p:cNvSpPr txBox="1"/>
          <p:nvPr/>
        </p:nvSpPr>
        <p:spPr>
          <a:xfrm>
            <a:off x="1514060" y="8913666"/>
            <a:ext cx="1243770" cy="745818"/>
          </a:xfrm>
          <a:prstGeom prst="rect">
            <a:avLst/>
          </a:prstGeom>
        </p:spPr>
        <p:txBody>
          <a:bodyPr lIns="0" tIns="0" rIns="0" bIns="0" rtlCol="0" anchor="t">
            <a:spAutoFit/>
          </a:bodyPr>
          <a:lstStyle/>
          <a:p>
            <a:pPr algn="ctr">
              <a:lnSpc>
                <a:spcPts val="2991"/>
              </a:lnSpc>
            </a:pPr>
            <a:r>
              <a:rPr lang="en-US" sz="2137">
                <a:solidFill>
                  <a:srgbClr val="FFFFFF"/>
                </a:solidFill>
                <a:latin typeface="Poppins Ultra-Bold"/>
              </a:rPr>
              <a:t>Form </a:t>
            </a:r>
          </a:p>
          <a:p>
            <a:pPr algn="ctr">
              <a:lnSpc>
                <a:spcPts val="2991"/>
              </a:lnSpc>
              <a:spcBef>
                <a:spcPct val="0"/>
              </a:spcBef>
            </a:pPr>
            <a:r>
              <a:rPr lang="en-US" sz="2137">
                <a:solidFill>
                  <a:srgbClr val="FFFFFF"/>
                </a:solidFill>
                <a:latin typeface="Poppins Ultra-Bold"/>
              </a:rPr>
              <a:t>Impacts</a:t>
            </a:r>
          </a:p>
        </p:txBody>
      </p:sp>
      <p:sp>
        <p:nvSpPr>
          <p:cNvPr id="24" name="TextBox 24"/>
          <p:cNvSpPr txBox="1"/>
          <p:nvPr/>
        </p:nvSpPr>
        <p:spPr>
          <a:xfrm>
            <a:off x="3624941" y="8891259"/>
            <a:ext cx="1243770" cy="745818"/>
          </a:xfrm>
          <a:prstGeom prst="rect">
            <a:avLst/>
          </a:prstGeom>
        </p:spPr>
        <p:txBody>
          <a:bodyPr lIns="0" tIns="0" rIns="0" bIns="0" rtlCol="0" anchor="t">
            <a:spAutoFit/>
          </a:bodyPr>
          <a:lstStyle/>
          <a:p>
            <a:pPr algn="ctr">
              <a:lnSpc>
                <a:spcPts val="2991"/>
              </a:lnSpc>
              <a:spcBef>
                <a:spcPct val="0"/>
              </a:spcBef>
            </a:pPr>
            <a:r>
              <a:rPr lang="en-US" sz="2137">
                <a:solidFill>
                  <a:srgbClr val="FFFFFF"/>
                </a:solidFill>
                <a:latin typeface="Poppins Bold"/>
              </a:rPr>
              <a:t>UNITY Impacts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1646</Words>
  <Application>Microsoft Office PowerPoint</Application>
  <PresentationFormat>Custom</PresentationFormat>
  <Paragraphs>143</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Calibri</vt:lpstr>
      <vt:lpstr>Poppins Medium</vt:lpstr>
      <vt:lpstr>Poppins Bold</vt:lpstr>
      <vt:lpstr>Poppins Ultra-Bold</vt:lpstr>
      <vt:lpstr>Arial</vt:lpstr>
      <vt:lpstr>Poppins</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April 1 2024 Rule Amendment Training</dc:title>
  <cp:lastModifiedBy>Jennifer Adkins</cp:lastModifiedBy>
  <cp:revision>3</cp:revision>
  <dcterms:created xsi:type="dcterms:W3CDTF">2006-08-16T00:00:00Z</dcterms:created>
  <dcterms:modified xsi:type="dcterms:W3CDTF">2024-03-14T18:10:04Z</dcterms:modified>
  <dc:identifier>DAF5BzPaeHE</dc:identifier>
</cp:coreProperties>
</file>