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5" r:id="rId15"/>
    <p:sldId id="270" r:id="rId16"/>
    <p:sldId id="271" r:id="rId17"/>
    <p:sldId id="272" r:id="rId18"/>
    <p:sldId id="273" r:id="rId19"/>
    <p:sldId id="274" r:id="rId20"/>
  </p:sldIdLst>
  <p:sldSz cx="18288000" cy="10287000"/>
  <p:notesSz cx="6858000" cy="9144000"/>
  <p:embeddedFontLst>
    <p:embeddedFont>
      <p:font typeface="Montserrat Classic" panose="020B0604020202020204" charset="0"/>
      <p:regular r:id="rId22"/>
    </p:embeddedFont>
    <p:embeddedFont>
      <p:font typeface="Poppins" panose="00000500000000000000" pitchFamily="2" charset="0"/>
      <p:regular r:id="rId23"/>
    </p:embeddedFont>
    <p:embeddedFont>
      <p:font typeface="Poppins Bold" panose="00000800000000000000" charset="0"/>
      <p:regular r:id="rId24"/>
    </p:embeddedFont>
    <p:embeddedFont>
      <p:font typeface="Poppins Medium" panose="00000600000000000000" pitchFamily="2" charset="0"/>
      <p:regular r:id="rId25"/>
    </p:embeddedFont>
    <p:embeddedFont>
      <p:font typeface="Poppins Ultra-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6" d="100"/>
          <a:sy n="66" d="100"/>
        </p:scale>
        <p:origin x="90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19.03.2024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SCREEN SHARE FOR FORM AND UNITY DEMO.</a:t>
            </a:r>
          </a:p>
          <a:p>
            <a:endParaRPr lang="en-US"/>
          </a:p>
          <a:p>
            <a:r>
              <a:rPr lang="en-US"/>
              <a:t>Form outside of UNITY </a:t>
            </a:r>
          </a:p>
          <a:p>
            <a:endParaRPr lang="en-US"/>
          </a:p>
          <a:p>
            <a:r>
              <a:rPr lang="en-US"/>
              <a:t>Form and process inside of UNITY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0999"/>
            </a:blip>
            <a:stretch>
              <a:fillRect t="-9277" b="-9277"/>
            </a:stretch>
          </a:blipFill>
        </p:spPr>
        <p:txBody>
          <a:bodyPr/>
          <a:lstStyle/>
          <a:p>
            <a:endParaRPr lang="en-US"/>
          </a:p>
        </p:txBody>
      </p:sp>
      <p:grpSp>
        <p:nvGrpSpPr>
          <p:cNvPr id="3" name="Group 3"/>
          <p:cNvGrpSpPr/>
          <p:nvPr/>
        </p:nvGrpSpPr>
        <p:grpSpPr>
          <a:xfrm>
            <a:off x="3846962" y="4131361"/>
            <a:ext cx="4996443" cy="4750680"/>
            <a:chOff x="0" y="0"/>
            <a:chExt cx="1293983" cy="1230335"/>
          </a:xfrm>
        </p:grpSpPr>
        <p:sp>
          <p:nvSpPr>
            <p:cNvPr id="4" name="Freeform 4"/>
            <p:cNvSpPr/>
            <p:nvPr/>
          </p:nvSpPr>
          <p:spPr>
            <a:xfrm>
              <a:off x="0" y="0"/>
              <a:ext cx="1293983" cy="1230335"/>
            </a:xfrm>
            <a:custGeom>
              <a:avLst/>
              <a:gdLst/>
              <a:ahLst/>
              <a:cxnLst/>
              <a:rect l="l" t="t" r="r" b="b"/>
              <a:pathLst>
                <a:path w="1293983" h="1230335">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txBody>
            <a:bodyPr/>
            <a:lstStyle/>
            <a:p>
              <a:endParaRPr lang="en-US"/>
            </a:p>
          </p:txBody>
        </p:sp>
        <p:sp>
          <p:nvSpPr>
            <p:cNvPr id="5" name="TextBox 5"/>
            <p:cNvSpPr txBox="1"/>
            <p:nvPr/>
          </p:nvSpPr>
          <p:spPr>
            <a:xfrm>
              <a:off x="121311" y="58194"/>
              <a:ext cx="1051361" cy="105679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24007" y="5963633"/>
            <a:ext cx="7854157" cy="7627620"/>
            <a:chOff x="0" y="0"/>
            <a:chExt cx="1027471" cy="997836"/>
          </a:xfrm>
        </p:grpSpPr>
        <p:sp>
          <p:nvSpPr>
            <p:cNvPr id="7" name="Freeform 7"/>
            <p:cNvSpPr/>
            <p:nvPr/>
          </p:nvSpPr>
          <p:spPr>
            <a:xfrm>
              <a:off x="0" y="0"/>
              <a:ext cx="1027471" cy="997836"/>
            </a:xfrm>
            <a:custGeom>
              <a:avLst/>
              <a:gdLst/>
              <a:ahLst/>
              <a:cxnLst/>
              <a:rect l="l" t="t" r="r" b="b"/>
              <a:pathLst>
                <a:path w="1027471" h="997836">
                  <a:moveTo>
                    <a:pt x="513735" y="0"/>
                  </a:moveTo>
                  <a:cubicBezTo>
                    <a:pt x="230007" y="0"/>
                    <a:pt x="0" y="223373"/>
                    <a:pt x="0" y="498918"/>
                  </a:cubicBezTo>
                  <a:cubicBezTo>
                    <a:pt x="0" y="774463"/>
                    <a:pt x="230007" y="997836"/>
                    <a:pt x="513735" y="997836"/>
                  </a:cubicBezTo>
                  <a:cubicBezTo>
                    <a:pt x="797464" y="997836"/>
                    <a:pt x="1027471" y="774463"/>
                    <a:pt x="1027471" y="498918"/>
                  </a:cubicBezTo>
                  <a:cubicBezTo>
                    <a:pt x="1027471" y="223373"/>
                    <a:pt x="797464" y="0"/>
                    <a:pt x="513735" y="0"/>
                  </a:cubicBezTo>
                  <a:close/>
                </a:path>
              </a:pathLst>
            </a:custGeom>
            <a:solidFill>
              <a:srgbClr val="124A87"/>
            </a:solidFill>
          </p:spPr>
          <p:txBody>
            <a:bodyPr/>
            <a:lstStyle/>
            <a:p>
              <a:endParaRPr lang="en-US"/>
            </a:p>
          </p:txBody>
        </p:sp>
        <p:sp>
          <p:nvSpPr>
            <p:cNvPr id="8" name="TextBox 8"/>
            <p:cNvSpPr txBox="1"/>
            <p:nvPr/>
          </p:nvSpPr>
          <p:spPr>
            <a:xfrm>
              <a:off x="96325" y="36397"/>
              <a:ext cx="834820" cy="86789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44293" y="-2576106"/>
            <a:ext cx="7203777" cy="5740737"/>
            <a:chOff x="0" y="0"/>
            <a:chExt cx="1019944" cy="812800"/>
          </a:xfrm>
        </p:grpSpPr>
        <p:sp>
          <p:nvSpPr>
            <p:cNvPr id="10" name="Freeform 10"/>
            <p:cNvSpPr/>
            <p:nvPr/>
          </p:nvSpPr>
          <p:spPr>
            <a:xfrm>
              <a:off x="0" y="0"/>
              <a:ext cx="1019944" cy="812800"/>
            </a:xfrm>
            <a:custGeom>
              <a:avLst/>
              <a:gdLst/>
              <a:ahLst/>
              <a:cxnLst/>
              <a:rect l="l" t="t" r="r" b="b"/>
              <a:pathLst>
                <a:path w="1019944" h="812800">
                  <a:moveTo>
                    <a:pt x="509972" y="0"/>
                  </a:moveTo>
                  <a:cubicBezTo>
                    <a:pt x="228322" y="0"/>
                    <a:pt x="0" y="181951"/>
                    <a:pt x="0" y="406400"/>
                  </a:cubicBezTo>
                  <a:cubicBezTo>
                    <a:pt x="0" y="630849"/>
                    <a:pt x="228322" y="812800"/>
                    <a:pt x="509972" y="812800"/>
                  </a:cubicBezTo>
                  <a:cubicBezTo>
                    <a:pt x="791622" y="812800"/>
                    <a:pt x="1019944" y="630849"/>
                    <a:pt x="1019944" y="406400"/>
                  </a:cubicBezTo>
                  <a:cubicBezTo>
                    <a:pt x="1019944" y="181951"/>
                    <a:pt x="791622" y="0"/>
                    <a:pt x="509972" y="0"/>
                  </a:cubicBezTo>
                  <a:close/>
                </a:path>
              </a:pathLst>
            </a:custGeom>
            <a:solidFill>
              <a:srgbClr val="124A87"/>
            </a:solidFill>
          </p:spPr>
          <p:txBody>
            <a:bodyPr/>
            <a:lstStyle/>
            <a:p>
              <a:endParaRPr lang="en-US"/>
            </a:p>
          </p:txBody>
        </p:sp>
        <p:sp>
          <p:nvSpPr>
            <p:cNvPr id="11" name="TextBox 11"/>
            <p:cNvSpPr txBox="1"/>
            <p:nvPr/>
          </p:nvSpPr>
          <p:spPr>
            <a:xfrm>
              <a:off x="95620" y="19050"/>
              <a:ext cx="828704" cy="71755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34893" y="1030836"/>
            <a:ext cx="8225327" cy="8225327"/>
          </a:xfrm>
          <a:custGeom>
            <a:avLst/>
            <a:gdLst/>
            <a:ahLst/>
            <a:cxnLst/>
            <a:rect l="l" t="t" r="r" b="b"/>
            <a:pathLst>
              <a:path w="8225327" h="8225327">
                <a:moveTo>
                  <a:pt x="0" y="0"/>
                </a:moveTo>
                <a:lnTo>
                  <a:pt x="8225327" y="0"/>
                </a:lnTo>
                <a:lnTo>
                  <a:pt x="8225327" y="8225328"/>
                </a:lnTo>
                <a:lnTo>
                  <a:pt x="0" y="8225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rot="5400000">
            <a:off x="-964351" y="3536512"/>
            <a:ext cx="6637719" cy="3318859"/>
          </a:xfrm>
          <a:custGeom>
            <a:avLst/>
            <a:gdLst/>
            <a:ahLst/>
            <a:cxnLst/>
            <a:rect l="l" t="t" r="r" b="b"/>
            <a:pathLst>
              <a:path w="6637719" h="3318859">
                <a:moveTo>
                  <a:pt x="0" y="0"/>
                </a:moveTo>
                <a:lnTo>
                  <a:pt x="6637718" y="0"/>
                </a:lnTo>
                <a:lnTo>
                  <a:pt x="6637718" y="3318859"/>
                </a:lnTo>
                <a:lnTo>
                  <a:pt x="0" y="33188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5400000">
            <a:off x="2426034" y="3459994"/>
            <a:ext cx="6651061" cy="3458552"/>
          </a:xfrm>
          <a:custGeom>
            <a:avLst/>
            <a:gdLst/>
            <a:ahLst/>
            <a:cxnLst/>
            <a:rect l="l" t="t" r="r" b="b"/>
            <a:pathLst>
              <a:path w="6651061" h="3458552">
                <a:moveTo>
                  <a:pt x="0" y="0"/>
                </a:moveTo>
                <a:lnTo>
                  <a:pt x="6651061" y="0"/>
                </a:lnTo>
                <a:lnTo>
                  <a:pt x="6651061" y="3458552"/>
                </a:lnTo>
                <a:lnTo>
                  <a:pt x="0" y="34585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801758" y="1686917"/>
            <a:ext cx="6404641" cy="6404641"/>
          </a:xfrm>
          <a:custGeom>
            <a:avLst/>
            <a:gdLst/>
            <a:ahLst/>
            <a:cxnLst/>
            <a:rect l="l" t="t" r="r" b="b"/>
            <a:pathLst>
              <a:path w="6404641" h="6404641">
                <a:moveTo>
                  <a:pt x="0" y="0"/>
                </a:moveTo>
                <a:lnTo>
                  <a:pt x="6404641" y="0"/>
                </a:lnTo>
                <a:lnTo>
                  <a:pt x="6404641" y="6404641"/>
                </a:lnTo>
                <a:lnTo>
                  <a:pt x="0" y="6404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1232092" y="2296990"/>
            <a:ext cx="5616761" cy="2808381"/>
          </a:xfrm>
          <a:custGeom>
            <a:avLst/>
            <a:gdLst/>
            <a:ahLst/>
            <a:cxnLst/>
            <a:rect l="l" t="t" r="r" b="b"/>
            <a:pathLst>
              <a:path w="5616761" h="2808381">
                <a:moveTo>
                  <a:pt x="0" y="0"/>
                </a:moveTo>
                <a:lnTo>
                  <a:pt x="5616762" y="0"/>
                </a:lnTo>
                <a:lnTo>
                  <a:pt x="5616762" y="2808381"/>
                </a:lnTo>
                <a:lnTo>
                  <a:pt x="0" y="28083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rot="-10800000">
            <a:off x="2203071" y="6885441"/>
            <a:ext cx="3621733" cy="1512074"/>
          </a:xfrm>
          <a:custGeom>
            <a:avLst/>
            <a:gdLst/>
            <a:ahLst/>
            <a:cxnLst/>
            <a:rect l="l" t="t" r="r" b="b"/>
            <a:pathLst>
              <a:path w="3621733" h="1512074">
                <a:moveTo>
                  <a:pt x="0" y="0"/>
                </a:moveTo>
                <a:lnTo>
                  <a:pt x="3621733" y="0"/>
                </a:lnTo>
                <a:lnTo>
                  <a:pt x="3621733" y="1512074"/>
                </a:lnTo>
                <a:lnTo>
                  <a:pt x="0" y="15120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8" name="Group 18"/>
          <p:cNvGrpSpPr/>
          <p:nvPr/>
        </p:nvGrpSpPr>
        <p:grpSpPr>
          <a:xfrm>
            <a:off x="1594926" y="2743733"/>
            <a:ext cx="4891093" cy="489107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3"/>
              <a:stretch>
                <a:fillRect l="-24999" r="-24999"/>
              </a:stretch>
            </a:blipFill>
          </p:spPr>
          <p:txBody>
            <a:bodyPr/>
            <a:lstStyle/>
            <a:p>
              <a:endParaRPr lang="en-US"/>
            </a:p>
          </p:txBody>
        </p:sp>
      </p:grpSp>
      <p:grpSp>
        <p:nvGrpSpPr>
          <p:cNvPr id="20" name="Group 20"/>
          <p:cNvGrpSpPr/>
          <p:nvPr/>
        </p:nvGrpSpPr>
        <p:grpSpPr>
          <a:xfrm>
            <a:off x="11195666" y="7518074"/>
            <a:ext cx="11376044" cy="2273900"/>
            <a:chOff x="0" y="0"/>
            <a:chExt cx="2996160" cy="598887"/>
          </a:xfrm>
        </p:grpSpPr>
        <p:sp>
          <p:nvSpPr>
            <p:cNvPr id="21" name="Freeform 21"/>
            <p:cNvSpPr/>
            <p:nvPr/>
          </p:nvSpPr>
          <p:spPr>
            <a:xfrm>
              <a:off x="0" y="0"/>
              <a:ext cx="2996160" cy="598887"/>
            </a:xfrm>
            <a:custGeom>
              <a:avLst/>
              <a:gdLst/>
              <a:ahLst/>
              <a:cxnLst/>
              <a:rect l="l" t="t" r="r" b="b"/>
              <a:pathLst>
                <a:path w="2996160" h="598887">
                  <a:moveTo>
                    <a:pt x="68055" y="0"/>
                  </a:moveTo>
                  <a:lnTo>
                    <a:pt x="2928105" y="0"/>
                  </a:lnTo>
                  <a:cubicBezTo>
                    <a:pt x="2946154" y="0"/>
                    <a:pt x="2963464" y="7170"/>
                    <a:pt x="2976227" y="19933"/>
                  </a:cubicBezTo>
                  <a:cubicBezTo>
                    <a:pt x="2988990" y="32695"/>
                    <a:pt x="2996160" y="50005"/>
                    <a:pt x="2996160" y="68055"/>
                  </a:cubicBezTo>
                  <a:lnTo>
                    <a:pt x="2996160" y="530833"/>
                  </a:lnTo>
                  <a:cubicBezTo>
                    <a:pt x="2996160" y="548882"/>
                    <a:pt x="2988990" y="566192"/>
                    <a:pt x="2976227" y="578955"/>
                  </a:cubicBezTo>
                  <a:cubicBezTo>
                    <a:pt x="2963464" y="591717"/>
                    <a:pt x="2946154" y="598887"/>
                    <a:pt x="2928105" y="598887"/>
                  </a:cubicBezTo>
                  <a:lnTo>
                    <a:pt x="68055" y="598887"/>
                  </a:lnTo>
                  <a:cubicBezTo>
                    <a:pt x="50005" y="598887"/>
                    <a:pt x="32695" y="591717"/>
                    <a:pt x="19933" y="578955"/>
                  </a:cubicBezTo>
                  <a:cubicBezTo>
                    <a:pt x="7170" y="566192"/>
                    <a:pt x="0" y="548882"/>
                    <a:pt x="0" y="530833"/>
                  </a:cubicBezTo>
                  <a:lnTo>
                    <a:pt x="0" y="68055"/>
                  </a:lnTo>
                  <a:cubicBezTo>
                    <a:pt x="0" y="50005"/>
                    <a:pt x="7170" y="32695"/>
                    <a:pt x="19933" y="19933"/>
                  </a:cubicBezTo>
                  <a:cubicBezTo>
                    <a:pt x="32695" y="7170"/>
                    <a:pt x="50005" y="0"/>
                    <a:pt x="68055" y="0"/>
                  </a:cubicBezTo>
                  <a:close/>
                </a:path>
              </a:pathLst>
            </a:custGeom>
            <a:solidFill>
              <a:srgbClr val="0E4D8D"/>
            </a:solidFill>
          </p:spPr>
          <p:txBody>
            <a:bodyPr/>
            <a:lstStyle/>
            <a:p>
              <a:endParaRPr lang="en-US"/>
            </a:p>
          </p:txBody>
        </p:sp>
        <p:sp>
          <p:nvSpPr>
            <p:cNvPr id="22" name="TextBox 22"/>
            <p:cNvSpPr txBox="1"/>
            <p:nvPr/>
          </p:nvSpPr>
          <p:spPr>
            <a:xfrm>
              <a:off x="0" y="-57150"/>
              <a:ext cx="2996160" cy="65603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1026495" y="2561143"/>
            <a:ext cx="1721573" cy="1636893"/>
            <a:chOff x="0" y="0"/>
            <a:chExt cx="1293983" cy="1230335"/>
          </a:xfrm>
        </p:grpSpPr>
        <p:sp>
          <p:nvSpPr>
            <p:cNvPr id="24" name="Freeform 24"/>
            <p:cNvSpPr/>
            <p:nvPr/>
          </p:nvSpPr>
          <p:spPr>
            <a:xfrm>
              <a:off x="0" y="0"/>
              <a:ext cx="1293983" cy="1230335"/>
            </a:xfrm>
            <a:custGeom>
              <a:avLst/>
              <a:gdLst/>
              <a:ahLst/>
              <a:cxnLst/>
              <a:rect l="l" t="t" r="r" b="b"/>
              <a:pathLst>
                <a:path w="1293983" h="1230335">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txBody>
            <a:bodyPr/>
            <a:lstStyle/>
            <a:p>
              <a:endParaRPr lang="en-US"/>
            </a:p>
          </p:txBody>
        </p:sp>
        <p:sp>
          <p:nvSpPr>
            <p:cNvPr id="25" name="TextBox 25"/>
            <p:cNvSpPr txBox="1"/>
            <p:nvPr/>
          </p:nvSpPr>
          <p:spPr>
            <a:xfrm>
              <a:off x="121311" y="58194"/>
              <a:ext cx="1051361" cy="1056797"/>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6452293" y="9468554"/>
            <a:ext cx="1721573" cy="1636893"/>
            <a:chOff x="0" y="0"/>
            <a:chExt cx="1293983" cy="1230335"/>
          </a:xfrm>
        </p:grpSpPr>
        <p:sp>
          <p:nvSpPr>
            <p:cNvPr id="27" name="Freeform 27"/>
            <p:cNvSpPr/>
            <p:nvPr/>
          </p:nvSpPr>
          <p:spPr>
            <a:xfrm>
              <a:off x="0" y="0"/>
              <a:ext cx="1293983" cy="1230335"/>
            </a:xfrm>
            <a:custGeom>
              <a:avLst/>
              <a:gdLst/>
              <a:ahLst/>
              <a:cxnLst/>
              <a:rect l="l" t="t" r="r" b="b"/>
              <a:pathLst>
                <a:path w="1293983" h="1230335">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txBody>
            <a:bodyPr/>
            <a:lstStyle/>
            <a:p>
              <a:endParaRPr lang="en-US"/>
            </a:p>
          </p:txBody>
        </p:sp>
        <p:sp>
          <p:nvSpPr>
            <p:cNvPr id="28" name="TextBox 28"/>
            <p:cNvSpPr txBox="1"/>
            <p:nvPr/>
          </p:nvSpPr>
          <p:spPr>
            <a:xfrm>
              <a:off x="121311" y="58194"/>
              <a:ext cx="1051361" cy="1056797"/>
            </a:xfrm>
            <a:prstGeom prst="rect">
              <a:avLst/>
            </a:prstGeom>
          </p:spPr>
          <p:txBody>
            <a:bodyPr lIns="50800" tIns="50800" rIns="50800" bIns="50800" rtlCol="0" anchor="ctr"/>
            <a:lstStyle/>
            <a:p>
              <a:pPr algn="ctr">
                <a:lnSpc>
                  <a:spcPts val="2659"/>
                </a:lnSpc>
              </a:pPr>
              <a:endParaRPr/>
            </a:p>
          </p:txBody>
        </p:sp>
      </p:grpSp>
      <p:sp>
        <p:nvSpPr>
          <p:cNvPr id="29" name="Freeform 29"/>
          <p:cNvSpPr/>
          <p:nvPr/>
        </p:nvSpPr>
        <p:spPr>
          <a:xfrm>
            <a:off x="16120544" y="333307"/>
            <a:ext cx="1434847" cy="1395059"/>
          </a:xfrm>
          <a:custGeom>
            <a:avLst/>
            <a:gdLst/>
            <a:ahLst/>
            <a:cxnLst/>
            <a:rect l="l" t="t" r="r" b="b"/>
            <a:pathLst>
              <a:path w="1434847" h="1395059">
                <a:moveTo>
                  <a:pt x="0" y="0"/>
                </a:moveTo>
                <a:lnTo>
                  <a:pt x="1434847" y="0"/>
                </a:lnTo>
                <a:lnTo>
                  <a:pt x="1434847" y="1395059"/>
                </a:lnTo>
                <a:lnTo>
                  <a:pt x="0" y="1395059"/>
                </a:lnTo>
                <a:lnTo>
                  <a:pt x="0" y="0"/>
                </a:lnTo>
                <a:close/>
              </a:path>
            </a:pathLst>
          </a:custGeom>
          <a:blipFill>
            <a:blip r:embed="rId14"/>
            <a:stretch>
              <a:fillRect/>
            </a:stretch>
          </a:blipFill>
        </p:spPr>
        <p:txBody>
          <a:bodyPr/>
          <a:lstStyle/>
          <a:p>
            <a:endParaRPr lang="en-US"/>
          </a:p>
        </p:txBody>
      </p:sp>
      <p:sp>
        <p:nvSpPr>
          <p:cNvPr id="30" name="TextBox 30"/>
          <p:cNvSpPr txBox="1"/>
          <p:nvPr/>
        </p:nvSpPr>
        <p:spPr>
          <a:xfrm>
            <a:off x="8582165" y="1939087"/>
            <a:ext cx="9288213" cy="5253966"/>
          </a:xfrm>
          <a:prstGeom prst="rect">
            <a:avLst/>
          </a:prstGeom>
        </p:spPr>
        <p:txBody>
          <a:bodyPr lIns="0" tIns="0" rIns="0" bIns="0" rtlCol="0" anchor="t">
            <a:spAutoFit/>
          </a:bodyPr>
          <a:lstStyle/>
          <a:p>
            <a:pPr algn="r">
              <a:lnSpc>
                <a:spcPts val="10235"/>
              </a:lnSpc>
            </a:pPr>
            <a:r>
              <a:rPr lang="en-US" sz="8254" spc="-429">
                <a:solidFill>
                  <a:srgbClr val="124A87"/>
                </a:solidFill>
                <a:latin typeface="Poppins"/>
              </a:rPr>
              <a:t>ICJ Rule Amendment, Forms, and UNITY Training</a:t>
            </a:r>
          </a:p>
        </p:txBody>
      </p:sp>
      <p:sp>
        <p:nvSpPr>
          <p:cNvPr id="31" name="TextBox 31"/>
          <p:cNvSpPr txBox="1"/>
          <p:nvPr/>
        </p:nvSpPr>
        <p:spPr>
          <a:xfrm>
            <a:off x="10334900" y="7601863"/>
            <a:ext cx="7653354" cy="1992023"/>
          </a:xfrm>
          <a:prstGeom prst="rect">
            <a:avLst/>
          </a:prstGeom>
        </p:spPr>
        <p:txBody>
          <a:bodyPr lIns="0" tIns="0" rIns="0" bIns="0" rtlCol="0" anchor="t">
            <a:spAutoFit/>
          </a:bodyPr>
          <a:lstStyle/>
          <a:p>
            <a:pPr algn="r">
              <a:lnSpc>
                <a:spcPts val="5178"/>
              </a:lnSpc>
            </a:pPr>
            <a:r>
              <a:rPr lang="en-US" sz="3698">
                <a:solidFill>
                  <a:srgbClr val="FFFFFF"/>
                </a:solidFill>
                <a:latin typeface="Poppins Medium"/>
              </a:rPr>
              <a:t>Session A: </a:t>
            </a:r>
          </a:p>
          <a:p>
            <a:pPr algn="r">
              <a:lnSpc>
                <a:spcPts val="5178"/>
              </a:lnSpc>
              <a:spcBef>
                <a:spcPct val="0"/>
              </a:spcBef>
            </a:pPr>
            <a:r>
              <a:rPr lang="en-US" sz="3698">
                <a:solidFill>
                  <a:srgbClr val="FFFFFF"/>
                </a:solidFill>
                <a:latin typeface="Poppins Medium"/>
              </a:rPr>
              <a:t>Transfers of Supervision &amp; Travel Permits</a:t>
            </a:r>
          </a:p>
        </p:txBody>
      </p:sp>
      <p:sp>
        <p:nvSpPr>
          <p:cNvPr id="32" name="TextBox 32"/>
          <p:cNvSpPr txBox="1"/>
          <p:nvPr/>
        </p:nvSpPr>
        <p:spPr>
          <a:xfrm>
            <a:off x="213796" y="9217000"/>
            <a:ext cx="7653354" cy="592483"/>
          </a:xfrm>
          <a:prstGeom prst="rect">
            <a:avLst/>
          </a:prstGeom>
        </p:spPr>
        <p:txBody>
          <a:bodyPr lIns="0" tIns="0" rIns="0" bIns="0" rtlCol="0" anchor="t">
            <a:spAutoFit/>
          </a:bodyPr>
          <a:lstStyle/>
          <a:p>
            <a:pPr algn="just">
              <a:lnSpc>
                <a:spcPts val="4618"/>
              </a:lnSpc>
              <a:spcBef>
                <a:spcPct val="0"/>
              </a:spcBef>
            </a:pPr>
            <a:r>
              <a:rPr lang="en-US" sz="3298">
                <a:solidFill>
                  <a:srgbClr val="F0E448"/>
                </a:solidFill>
                <a:latin typeface="Poppins Medium"/>
              </a:rPr>
              <a:t>Rules Effective April 1,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0256" y="716521"/>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11583" y="3978814"/>
            <a:ext cx="6308211" cy="6308186"/>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r="-25046"/>
              </a:stretch>
            </a:blipFill>
          </p:spPr>
          <p:txBody>
            <a:bodyPr/>
            <a:lstStyle/>
            <a:p>
              <a:endParaRPr lang="en-US"/>
            </a:p>
          </p:txBody>
        </p:sp>
      </p:grpSp>
      <p:sp>
        <p:nvSpPr>
          <p:cNvPr id="7" name="TextBox 7"/>
          <p:cNvSpPr txBox="1"/>
          <p:nvPr/>
        </p:nvSpPr>
        <p:spPr>
          <a:xfrm>
            <a:off x="2719642" y="422691"/>
            <a:ext cx="14648061" cy="1202816"/>
          </a:xfrm>
          <a:prstGeom prst="rect">
            <a:avLst/>
          </a:prstGeom>
        </p:spPr>
        <p:txBody>
          <a:bodyPr lIns="0" tIns="0" rIns="0" bIns="0" rtlCol="0" anchor="t">
            <a:spAutoFit/>
          </a:bodyPr>
          <a:lstStyle/>
          <a:p>
            <a:pPr algn="r">
              <a:lnSpc>
                <a:spcPts val="9303"/>
              </a:lnSpc>
              <a:spcBef>
                <a:spcPct val="0"/>
              </a:spcBef>
            </a:pPr>
            <a:r>
              <a:rPr lang="en-US" sz="6645">
                <a:solidFill>
                  <a:srgbClr val="0E4D8D"/>
                </a:solidFill>
                <a:latin typeface="Poppins Ultra-Bold"/>
              </a:rPr>
              <a:t>Rule 8-101(1) Amendments</a:t>
            </a:r>
          </a:p>
        </p:txBody>
      </p:sp>
      <p:sp>
        <p:nvSpPr>
          <p:cNvPr id="8" name="TextBox 8"/>
          <p:cNvSpPr txBox="1"/>
          <p:nvPr/>
        </p:nvSpPr>
        <p:spPr>
          <a:xfrm>
            <a:off x="5847282" y="1718535"/>
            <a:ext cx="11729849" cy="8233469"/>
          </a:xfrm>
          <a:prstGeom prst="rect">
            <a:avLst/>
          </a:prstGeom>
        </p:spPr>
        <p:txBody>
          <a:bodyPr lIns="0" tIns="0" rIns="0" bIns="0" rtlCol="0" anchor="t">
            <a:spAutoFit/>
          </a:bodyPr>
          <a:lstStyle/>
          <a:p>
            <a:pPr algn="just">
              <a:lnSpc>
                <a:spcPts val="3143"/>
              </a:lnSpc>
              <a:spcBef>
                <a:spcPct val="0"/>
              </a:spcBef>
            </a:pPr>
            <a:r>
              <a:rPr lang="en-US" sz="2245">
                <a:solidFill>
                  <a:srgbClr val="000000"/>
                </a:solidFill>
                <a:latin typeface="Poppins"/>
              </a:rPr>
              <a:t>1. All travel permits shall be submitted prior to the juvenile’s travel. Travel permits shall be mandatory for the following juveniles traveling out-of-state for a period in excess of twenty-four (24) consecutive hours who meet the criteria set forth in 1(a) or 1(b): </a:t>
            </a:r>
          </a:p>
          <a:p>
            <a:pPr algn="just">
              <a:lnSpc>
                <a:spcPts val="3143"/>
              </a:lnSpc>
              <a:spcBef>
                <a:spcPct val="0"/>
              </a:spcBef>
            </a:pPr>
            <a:endParaRPr lang="en-US" sz="2245">
              <a:solidFill>
                <a:srgbClr val="000000"/>
              </a:solidFill>
              <a:latin typeface="Poppins"/>
            </a:endParaRPr>
          </a:p>
          <a:p>
            <a:pPr algn="just">
              <a:lnSpc>
                <a:spcPts val="3143"/>
              </a:lnSpc>
              <a:spcBef>
                <a:spcPct val="0"/>
              </a:spcBef>
            </a:pPr>
            <a:r>
              <a:rPr lang="en-US" sz="2245">
                <a:solidFill>
                  <a:srgbClr val="000000"/>
                </a:solidFill>
                <a:latin typeface="Poppins"/>
              </a:rPr>
              <a:t>        a. Juveniles who have been adjudicated </a:t>
            </a:r>
            <a:r>
              <a:rPr lang="en-US" sz="2245" u="sng">
                <a:solidFill>
                  <a:srgbClr val="FF3131"/>
                </a:solidFill>
                <a:latin typeface="Poppins"/>
              </a:rPr>
              <a:t>or have deferred adjudications</a:t>
            </a:r>
            <a:r>
              <a:rPr lang="en-US" sz="2245">
                <a:solidFill>
                  <a:srgbClr val="000000"/>
                </a:solidFill>
                <a:latin typeface="Poppins"/>
              </a:rPr>
              <a:t> and </a:t>
            </a:r>
          </a:p>
          <a:p>
            <a:pPr algn="just">
              <a:lnSpc>
                <a:spcPts val="3143"/>
              </a:lnSpc>
              <a:spcBef>
                <a:spcPct val="0"/>
              </a:spcBef>
            </a:pPr>
            <a:r>
              <a:rPr lang="en-US" sz="2245">
                <a:solidFill>
                  <a:srgbClr val="000000"/>
                </a:solidFill>
                <a:latin typeface="Poppins"/>
              </a:rPr>
              <a:t>            are on supervision for one of the following:</a:t>
            </a:r>
          </a:p>
          <a:p>
            <a:pPr algn="just">
              <a:lnSpc>
                <a:spcPts val="3143"/>
              </a:lnSpc>
              <a:spcBef>
                <a:spcPct val="0"/>
              </a:spcBef>
            </a:pPr>
            <a:r>
              <a:rPr lang="en-US" sz="2245">
                <a:solidFill>
                  <a:srgbClr val="000000"/>
                </a:solidFill>
                <a:latin typeface="Poppins"/>
              </a:rPr>
              <a:t>             i. sex-related offenses;</a:t>
            </a:r>
          </a:p>
          <a:p>
            <a:pPr algn="just">
              <a:lnSpc>
                <a:spcPts val="3143"/>
              </a:lnSpc>
              <a:spcBef>
                <a:spcPct val="0"/>
              </a:spcBef>
            </a:pPr>
            <a:r>
              <a:rPr lang="en-US" sz="2245">
                <a:solidFill>
                  <a:srgbClr val="000000"/>
                </a:solidFill>
                <a:latin typeface="Poppins"/>
              </a:rPr>
              <a:t>            ii. violent offenses that have resulted in personal injury or death; or</a:t>
            </a:r>
          </a:p>
          <a:p>
            <a:pPr algn="just">
              <a:lnSpc>
                <a:spcPts val="3143"/>
              </a:lnSpc>
              <a:spcBef>
                <a:spcPct val="0"/>
              </a:spcBef>
            </a:pPr>
            <a:r>
              <a:rPr lang="en-US" sz="2245">
                <a:solidFill>
                  <a:srgbClr val="000000"/>
                </a:solidFill>
                <a:latin typeface="Poppins"/>
              </a:rPr>
              <a:t>           iii. offenses committed with a weapon; </a:t>
            </a:r>
          </a:p>
          <a:p>
            <a:pPr algn="just">
              <a:lnSpc>
                <a:spcPts val="3143"/>
              </a:lnSpc>
              <a:spcBef>
                <a:spcPct val="0"/>
              </a:spcBef>
            </a:pPr>
            <a:endParaRPr lang="en-US" sz="2245">
              <a:solidFill>
                <a:srgbClr val="000000"/>
              </a:solidFill>
              <a:latin typeface="Poppins"/>
            </a:endParaRPr>
          </a:p>
          <a:p>
            <a:pPr algn="just">
              <a:lnSpc>
                <a:spcPts val="3143"/>
              </a:lnSpc>
              <a:spcBef>
                <a:spcPct val="0"/>
              </a:spcBef>
            </a:pPr>
            <a:r>
              <a:rPr lang="en-US" sz="2245">
                <a:solidFill>
                  <a:srgbClr val="000000"/>
                </a:solidFill>
                <a:latin typeface="Poppins"/>
              </a:rPr>
              <a:t>        b. Juveniles who are one of the following: </a:t>
            </a:r>
          </a:p>
          <a:p>
            <a:pPr algn="just">
              <a:lnSpc>
                <a:spcPts val="3143"/>
              </a:lnSpc>
              <a:spcBef>
                <a:spcPct val="0"/>
              </a:spcBef>
            </a:pPr>
            <a:r>
              <a:rPr lang="en-US" sz="2245">
                <a:solidFill>
                  <a:srgbClr val="000000"/>
                </a:solidFill>
                <a:latin typeface="Poppins"/>
              </a:rPr>
              <a:t>            i. state committed;</a:t>
            </a:r>
          </a:p>
          <a:p>
            <a:pPr algn="just">
              <a:lnSpc>
                <a:spcPts val="3143"/>
              </a:lnSpc>
              <a:spcBef>
                <a:spcPct val="0"/>
              </a:spcBef>
            </a:pPr>
            <a:r>
              <a:rPr lang="en-US" sz="2245">
                <a:solidFill>
                  <a:srgbClr val="000000"/>
                </a:solidFill>
                <a:latin typeface="Poppins"/>
              </a:rPr>
              <a:t>           ii. </a:t>
            </a:r>
            <a:r>
              <a:rPr lang="en-US" sz="2245" strike="sngStrike">
                <a:solidFill>
                  <a:srgbClr val="000000"/>
                </a:solidFill>
                <a:latin typeface="Poppins"/>
              </a:rPr>
              <a:t>relocating</a:t>
            </a:r>
            <a:r>
              <a:rPr lang="en-US" sz="2245">
                <a:solidFill>
                  <a:srgbClr val="000000"/>
                </a:solidFill>
                <a:latin typeface="Poppins"/>
              </a:rPr>
              <a:t> pending a request for transfer of supervision, and who are </a:t>
            </a:r>
          </a:p>
          <a:p>
            <a:pPr algn="just">
              <a:lnSpc>
                <a:spcPts val="3143"/>
              </a:lnSpc>
              <a:spcBef>
                <a:spcPct val="0"/>
              </a:spcBef>
            </a:pPr>
            <a:r>
              <a:rPr lang="en-US" sz="2245">
                <a:solidFill>
                  <a:srgbClr val="000000"/>
                </a:solidFill>
                <a:latin typeface="Poppins"/>
              </a:rPr>
              <a:t>              subject to the terms of the Compact;</a:t>
            </a:r>
          </a:p>
          <a:p>
            <a:pPr algn="just">
              <a:lnSpc>
                <a:spcPts val="3143"/>
              </a:lnSpc>
              <a:spcBef>
                <a:spcPct val="0"/>
              </a:spcBef>
            </a:pPr>
            <a:r>
              <a:rPr lang="en-US" sz="2245">
                <a:solidFill>
                  <a:srgbClr val="000000"/>
                </a:solidFill>
                <a:latin typeface="Poppins"/>
              </a:rPr>
              <a:t>          iii. returning to the state from which they were transferred for the purposes of </a:t>
            </a:r>
          </a:p>
          <a:p>
            <a:pPr algn="just">
              <a:lnSpc>
                <a:spcPts val="3143"/>
              </a:lnSpc>
              <a:spcBef>
                <a:spcPct val="0"/>
              </a:spcBef>
            </a:pPr>
            <a:r>
              <a:rPr lang="en-US" sz="2245">
                <a:solidFill>
                  <a:srgbClr val="000000"/>
                </a:solidFill>
                <a:latin typeface="Poppins"/>
              </a:rPr>
              <a:t>               visitation;</a:t>
            </a:r>
          </a:p>
          <a:p>
            <a:pPr algn="just">
              <a:lnSpc>
                <a:spcPts val="3143"/>
              </a:lnSpc>
              <a:spcBef>
                <a:spcPct val="0"/>
              </a:spcBef>
            </a:pPr>
            <a:r>
              <a:rPr lang="en-US" sz="2245">
                <a:solidFill>
                  <a:srgbClr val="000000"/>
                </a:solidFill>
                <a:latin typeface="Poppins"/>
              </a:rPr>
              <a:t>         iv. transferring to a subsequent state(s) with the approval of the original   </a:t>
            </a:r>
          </a:p>
          <a:p>
            <a:pPr algn="just">
              <a:lnSpc>
                <a:spcPts val="3143"/>
              </a:lnSpc>
              <a:spcBef>
                <a:spcPct val="0"/>
              </a:spcBef>
            </a:pPr>
            <a:r>
              <a:rPr lang="en-US" sz="2245">
                <a:solidFill>
                  <a:srgbClr val="000000"/>
                </a:solidFill>
                <a:latin typeface="Poppins"/>
              </a:rPr>
              <a:t>              sending state; or</a:t>
            </a:r>
          </a:p>
          <a:p>
            <a:pPr algn="just">
              <a:lnSpc>
                <a:spcPts val="3143"/>
              </a:lnSpc>
              <a:spcBef>
                <a:spcPct val="0"/>
              </a:spcBef>
            </a:pPr>
            <a:r>
              <a:rPr lang="en-US" sz="2245">
                <a:solidFill>
                  <a:srgbClr val="000000"/>
                </a:solidFill>
                <a:latin typeface="Poppins"/>
              </a:rPr>
              <a:t>         v. transferred and the victim notification laws, policies and practices of the  </a:t>
            </a:r>
          </a:p>
          <a:p>
            <a:pPr algn="just">
              <a:lnSpc>
                <a:spcPts val="3143"/>
              </a:lnSpc>
              <a:spcBef>
                <a:spcPct val="0"/>
              </a:spcBef>
            </a:pPr>
            <a:r>
              <a:rPr lang="en-US" sz="2245">
                <a:solidFill>
                  <a:srgbClr val="000000"/>
                </a:solidFill>
                <a:latin typeface="Poppins"/>
              </a:rPr>
              <a:t>          sending and/or receiving state require notification.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46666" y="781452"/>
            <a:ext cx="10758944" cy="1075894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355303" y="-1978853"/>
            <a:ext cx="10758944" cy="107589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156988" y="-1396924"/>
            <a:ext cx="11141128" cy="11141084"/>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r="-25046"/>
              </a:stretch>
            </a:blipFill>
          </p:spPr>
          <p:txBody>
            <a:bodyPr/>
            <a:lstStyle/>
            <a:p>
              <a:endParaRPr lang="en-US"/>
            </a:p>
          </p:txBody>
        </p:sp>
      </p:grpSp>
      <p:sp>
        <p:nvSpPr>
          <p:cNvPr id="10" name="TextBox 10"/>
          <p:cNvSpPr txBox="1"/>
          <p:nvPr/>
        </p:nvSpPr>
        <p:spPr>
          <a:xfrm>
            <a:off x="1028700" y="838200"/>
            <a:ext cx="6588164" cy="3565016"/>
          </a:xfrm>
          <a:prstGeom prst="rect">
            <a:avLst/>
          </a:prstGeom>
        </p:spPr>
        <p:txBody>
          <a:bodyPr lIns="0" tIns="0" rIns="0" bIns="0" rtlCol="0" anchor="t">
            <a:spAutoFit/>
          </a:bodyPr>
          <a:lstStyle/>
          <a:p>
            <a:pPr>
              <a:lnSpc>
                <a:spcPts val="9303"/>
              </a:lnSpc>
              <a:spcBef>
                <a:spcPct val="0"/>
              </a:spcBef>
            </a:pPr>
            <a:r>
              <a:rPr lang="en-US" sz="6645">
                <a:solidFill>
                  <a:srgbClr val="0E4D8D"/>
                </a:solidFill>
                <a:latin typeface="Poppins Ultra-Bold"/>
              </a:rPr>
              <a:t>Acceptance of Supervision Cases </a:t>
            </a:r>
          </a:p>
        </p:txBody>
      </p:sp>
      <p:sp>
        <p:nvSpPr>
          <p:cNvPr id="11" name="TextBox 11"/>
          <p:cNvSpPr txBox="1"/>
          <p:nvPr/>
        </p:nvSpPr>
        <p:spPr>
          <a:xfrm>
            <a:off x="1028700" y="4429338"/>
            <a:ext cx="6588164" cy="3069136"/>
          </a:xfrm>
          <a:prstGeom prst="rect">
            <a:avLst/>
          </a:prstGeom>
        </p:spPr>
        <p:txBody>
          <a:bodyPr lIns="0" tIns="0" rIns="0" bIns="0" rtlCol="0" anchor="t">
            <a:spAutoFit/>
          </a:bodyPr>
          <a:lstStyle/>
          <a:p>
            <a:pPr algn="just">
              <a:lnSpc>
                <a:spcPts val="4082"/>
              </a:lnSpc>
            </a:pPr>
            <a:r>
              <a:rPr lang="en-US" sz="2415">
                <a:solidFill>
                  <a:srgbClr val="000000"/>
                </a:solidFill>
                <a:latin typeface="Poppins Bold"/>
              </a:rPr>
              <a:t>Rule 4-104(4) </a:t>
            </a:r>
            <a:r>
              <a:rPr lang="en-US" sz="2415">
                <a:solidFill>
                  <a:srgbClr val="000000"/>
                </a:solidFill>
                <a:latin typeface="Poppins"/>
              </a:rPr>
              <a:t>revised to clarify that transfer requests must be accepted in most cases. </a:t>
            </a:r>
          </a:p>
          <a:p>
            <a:pPr algn="just">
              <a:lnSpc>
                <a:spcPts val="4082"/>
              </a:lnSpc>
            </a:pPr>
            <a:endParaRPr lang="en-US" sz="2415">
              <a:solidFill>
                <a:srgbClr val="000000"/>
              </a:solidFill>
              <a:latin typeface="Poppins"/>
            </a:endParaRPr>
          </a:p>
          <a:p>
            <a:pPr algn="just">
              <a:lnSpc>
                <a:spcPts val="4082"/>
              </a:lnSpc>
            </a:pPr>
            <a:r>
              <a:rPr lang="en-US" sz="2415">
                <a:solidFill>
                  <a:srgbClr val="000000"/>
                </a:solidFill>
                <a:latin typeface="Poppins"/>
              </a:rPr>
              <a:t>If the transfer is not recommended, a detailed justification must be provided.</a:t>
            </a:r>
          </a:p>
        </p:txBody>
      </p:sp>
      <p:grpSp>
        <p:nvGrpSpPr>
          <p:cNvPr id="12" name="Group 12"/>
          <p:cNvGrpSpPr/>
          <p:nvPr/>
        </p:nvGrpSpPr>
        <p:grpSpPr>
          <a:xfrm>
            <a:off x="8355303" y="8527500"/>
            <a:ext cx="4319820" cy="431982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txBody>
            <a:bodyPr/>
            <a:lstStyle/>
            <a:p>
              <a:endParaRPr lang="en-US"/>
            </a:p>
          </p:txBody>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028700" y="7816501"/>
            <a:ext cx="2214491" cy="22144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049488" y="7816501"/>
            <a:ext cx="2214491" cy="22144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txBody>
            <a:bodyPr/>
            <a:lstStyle/>
            <a:p>
              <a:endParaRPr lang="en-US"/>
            </a:p>
          </p:txBody>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1692196" y="8031855"/>
            <a:ext cx="887500" cy="887500"/>
          </a:xfrm>
          <a:custGeom>
            <a:avLst/>
            <a:gdLst/>
            <a:ahLst/>
            <a:cxnLst/>
            <a:rect l="l" t="t" r="r" b="b"/>
            <a:pathLst>
              <a:path w="887500" h="887500">
                <a:moveTo>
                  <a:pt x="0" y="0"/>
                </a:moveTo>
                <a:lnTo>
                  <a:pt x="887499" y="0"/>
                </a:lnTo>
                <a:lnTo>
                  <a:pt x="887499" y="887500"/>
                </a:lnTo>
                <a:lnTo>
                  <a:pt x="0" y="887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3681162" y="8086820"/>
            <a:ext cx="1131329" cy="755162"/>
          </a:xfrm>
          <a:custGeom>
            <a:avLst/>
            <a:gdLst/>
            <a:ahLst/>
            <a:cxnLst/>
            <a:rect l="l" t="t" r="r" b="b"/>
            <a:pathLst>
              <a:path w="1131329" h="755162">
                <a:moveTo>
                  <a:pt x="0" y="0"/>
                </a:moveTo>
                <a:lnTo>
                  <a:pt x="1131329" y="0"/>
                </a:lnTo>
                <a:lnTo>
                  <a:pt x="1131329" y="755163"/>
                </a:lnTo>
                <a:lnTo>
                  <a:pt x="0" y="7551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TextBox 23"/>
          <p:cNvSpPr txBox="1"/>
          <p:nvPr/>
        </p:nvSpPr>
        <p:spPr>
          <a:xfrm>
            <a:off x="1514060" y="8959590"/>
            <a:ext cx="1243770" cy="745818"/>
          </a:xfrm>
          <a:prstGeom prst="rect">
            <a:avLst/>
          </a:prstGeom>
        </p:spPr>
        <p:txBody>
          <a:bodyPr lIns="0" tIns="0" rIns="0" bIns="0" rtlCol="0" anchor="t">
            <a:spAutoFit/>
          </a:bodyPr>
          <a:lstStyle/>
          <a:p>
            <a:pPr algn="ctr">
              <a:lnSpc>
                <a:spcPts val="2991"/>
              </a:lnSpc>
            </a:pPr>
            <a:r>
              <a:rPr lang="en-US" sz="2137">
                <a:solidFill>
                  <a:srgbClr val="FFFFFF"/>
                </a:solidFill>
                <a:latin typeface="Poppins Ultra-Bold"/>
              </a:rPr>
              <a:t>Form </a:t>
            </a:r>
          </a:p>
          <a:p>
            <a:pPr algn="ctr">
              <a:lnSpc>
                <a:spcPts val="2991"/>
              </a:lnSpc>
              <a:spcBef>
                <a:spcPct val="0"/>
              </a:spcBef>
            </a:pPr>
            <a:r>
              <a:rPr lang="en-US" sz="2137">
                <a:solidFill>
                  <a:srgbClr val="FFFFFF"/>
                </a:solidFill>
                <a:latin typeface="Poppins Ultra-Bold"/>
              </a:rPr>
              <a:t>Impacts</a:t>
            </a:r>
          </a:p>
        </p:txBody>
      </p:sp>
      <p:sp>
        <p:nvSpPr>
          <p:cNvPr id="24" name="TextBox 24"/>
          <p:cNvSpPr txBox="1"/>
          <p:nvPr/>
        </p:nvSpPr>
        <p:spPr>
          <a:xfrm>
            <a:off x="3624941" y="8937184"/>
            <a:ext cx="1243770" cy="745818"/>
          </a:xfrm>
          <a:prstGeom prst="rect">
            <a:avLst/>
          </a:prstGeom>
        </p:spPr>
        <p:txBody>
          <a:bodyPr lIns="0" tIns="0" rIns="0" bIns="0" rtlCol="0" anchor="t">
            <a:spAutoFit/>
          </a:bodyPr>
          <a:lstStyle/>
          <a:p>
            <a:pPr algn="ctr">
              <a:lnSpc>
                <a:spcPts val="2991"/>
              </a:lnSpc>
              <a:spcBef>
                <a:spcPct val="0"/>
              </a:spcBef>
            </a:pPr>
            <a:r>
              <a:rPr lang="en-US" sz="2137">
                <a:solidFill>
                  <a:srgbClr val="FFFFFF"/>
                </a:solidFill>
                <a:latin typeface="Poppins Bold"/>
              </a:rPr>
              <a:t>UNITY Impacts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0256" y="716521"/>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11583" y="3978814"/>
            <a:ext cx="6308211" cy="6308186"/>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4999" r="-24999"/>
              </a:stretch>
            </a:blipFill>
          </p:spPr>
          <p:txBody>
            <a:bodyPr/>
            <a:lstStyle/>
            <a:p>
              <a:endParaRPr lang="en-US"/>
            </a:p>
          </p:txBody>
        </p:sp>
      </p:grpSp>
      <p:sp>
        <p:nvSpPr>
          <p:cNvPr id="7" name="TextBox 7"/>
          <p:cNvSpPr txBox="1"/>
          <p:nvPr/>
        </p:nvSpPr>
        <p:spPr>
          <a:xfrm>
            <a:off x="4843506" y="684044"/>
            <a:ext cx="12943925" cy="1065995"/>
          </a:xfrm>
          <a:prstGeom prst="rect">
            <a:avLst/>
          </a:prstGeom>
        </p:spPr>
        <p:txBody>
          <a:bodyPr lIns="0" tIns="0" rIns="0" bIns="0" rtlCol="0" anchor="t">
            <a:spAutoFit/>
          </a:bodyPr>
          <a:lstStyle/>
          <a:p>
            <a:pPr algn="r">
              <a:lnSpc>
                <a:spcPts val="8220"/>
              </a:lnSpc>
              <a:spcBef>
                <a:spcPct val="0"/>
              </a:spcBef>
            </a:pPr>
            <a:r>
              <a:rPr lang="en-US" sz="5871">
                <a:solidFill>
                  <a:srgbClr val="0E4D8D"/>
                </a:solidFill>
                <a:latin typeface="Poppins Ultra-Bold"/>
              </a:rPr>
              <a:t>Rule 4-104(4)&amp;(5) Amendments</a:t>
            </a:r>
          </a:p>
        </p:txBody>
      </p:sp>
      <p:sp>
        <p:nvSpPr>
          <p:cNvPr id="8" name="TextBox 8"/>
          <p:cNvSpPr txBox="1"/>
          <p:nvPr/>
        </p:nvSpPr>
        <p:spPr>
          <a:xfrm>
            <a:off x="5368845" y="2366224"/>
            <a:ext cx="12062672" cy="5577329"/>
          </a:xfrm>
          <a:prstGeom prst="rect">
            <a:avLst/>
          </a:prstGeom>
        </p:spPr>
        <p:txBody>
          <a:bodyPr lIns="0" tIns="0" rIns="0" bIns="0" rtlCol="0" anchor="t">
            <a:spAutoFit/>
          </a:bodyPr>
          <a:lstStyle/>
          <a:p>
            <a:pPr algn="just">
              <a:lnSpc>
                <a:spcPts val="3388"/>
              </a:lnSpc>
              <a:spcBef>
                <a:spcPct val="0"/>
              </a:spcBef>
            </a:pPr>
            <a:r>
              <a:rPr lang="en-US" sz="2420">
                <a:solidFill>
                  <a:srgbClr val="000000"/>
                </a:solidFill>
                <a:latin typeface="Poppins"/>
              </a:rPr>
              <a:t>4. Supervision </a:t>
            </a:r>
            <a:r>
              <a:rPr lang="en-US" sz="2420" u="sng">
                <a:solidFill>
                  <a:srgbClr val="FF3131"/>
                </a:solidFill>
                <a:latin typeface="Poppins"/>
              </a:rPr>
              <a:t>shall be accepted unless</a:t>
            </a:r>
            <a:r>
              <a:rPr lang="en-US" sz="2420">
                <a:solidFill>
                  <a:srgbClr val="0C2340"/>
                </a:solidFill>
                <a:latin typeface="Poppins"/>
              </a:rPr>
              <a:t> </a:t>
            </a:r>
            <a:r>
              <a:rPr lang="en-US" sz="2420" strike="sngStrike">
                <a:solidFill>
                  <a:srgbClr val="000000"/>
                </a:solidFill>
                <a:latin typeface="Poppins"/>
              </a:rPr>
              <a:t>may be denied when</a:t>
            </a:r>
            <a:r>
              <a:rPr lang="en-US" sz="2420">
                <a:solidFill>
                  <a:srgbClr val="000000"/>
                </a:solidFill>
                <a:latin typeface="Poppins"/>
              </a:rPr>
              <a:t> the home evaluation reveals that the proposed residence is unsuitable or that the juvenile is not in substantial compliance with the terms and conditions of supervision required by the sending or receiving state</a:t>
            </a:r>
            <a:r>
              <a:rPr lang="en-US" sz="2420" u="sng">
                <a:solidFill>
                  <a:srgbClr val="FF3131"/>
                </a:solidFill>
                <a:latin typeface="Poppins"/>
              </a:rPr>
              <a:t>. Supervision shall also be accepted as provided in Rule 4-104(5). When supervision is not recommended, the Form VIII, Home Evaluation Report, shall include a detailed justification to include why the proposed residence is not safe and/or suitable.</a:t>
            </a:r>
            <a:r>
              <a:rPr lang="en-US" sz="2420">
                <a:solidFill>
                  <a:srgbClr val="0C2340"/>
                </a:solidFill>
                <a:latin typeface="Poppins"/>
              </a:rPr>
              <a:t> </a:t>
            </a:r>
            <a:r>
              <a:rPr lang="en-US" sz="2420" strike="sngStrike">
                <a:solidFill>
                  <a:srgbClr val="0C2340"/>
                </a:solidFill>
                <a:latin typeface="Poppins"/>
              </a:rPr>
              <a:t>, except </a:t>
            </a:r>
            <a:r>
              <a:rPr lang="en-US" sz="2420" strike="sngStrike">
                <a:solidFill>
                  <a:srgbClr val="000000"/>
                </a:solidFill>
                <a:latin typeface="Poppins"/>
              </a:rPr>
              <a:t>when a juvenile has no legal guardian remaining in the sending state and the juvenile does have a legal guardian residing in the receiving state.</a:t>
            </a:r>
          </a:p>
          <a:p>
            <a:pPr algn="just">
              <a:lnSpc>
                <a:spcPts val="3388"/>
              </a:lnSpc>
              <a:spcBef>
                <a:spcPct val="0"/>
              </a:spcBef>
            </a:pPr>
            <a:endParaRPr lang="en-US" sz="2420" strike="sngStrike">
              <a:solidFill>
                <a:srgbClr val="000000"/>
              </a:solidFill>
              <a:latin typeface="Poppins"/>
            </a:endParaRPr>
          </a:p>
          <a:p>
            <a:pPr algn="just">
              <a:lnSpc>
                <a:spcPts val="3388"/>
              </a:lnSpc>
              <a:spcBef>
                <a:spcPct val="0"/>
              </a:spcBef>
            </a:pPr>
            <a:r>
              <a:rPr lang="en-US" sz="2420" u="sng">
                <a:solidFill>
                  <a:srgbClr val="FF3131"/>
                </a:solidFill>
                <a:latin typeface="Poppins"/>
              </a:rPr>
              <a:t>5. Supervision shall be accepted when a juvenile has no legal guardian remaining in the sending state and the juvenile does have a legal guardian residing in the receiving state.</a:t>
            </a:r>
          </a:p>
        </p:txBody>
      </p:sp>
      <p:sp>
        <p:nvSpPr>
          <p:cNvPr id="9" name="TextBox 9"/>
          <p:cNvSpPr txBox="1"/>
          <p:nvPr/>
        </p:nvSpPr>
        <p:spPr>
          <a:xfrm>
            <a:off x="12688932" y="9111933"/>
            <a:ext cx="4504730" cy="264160"/>
          </a:xfrm>
          <a:prstGeom prst="rect">
            <a:avLst/>
          </a:prstGeom>
        </p:spPr>
        <p:txBody>
          <a:bodyPr lIns="0" tIns="0" rIns="0" bIns="0" rtlCol="0" anchor="t">
            <a:spAutoFit/>
          </a:bodyPr>
          <a:lstStyle/>
          <a:p>
            <a:pPr algn="ctr">
              <a:lnSpc>
                <a:spcPts val="2240"/>
              </a:lnSpc>
            </a:pPr>
            <a:r>
              <a:rPr lang="en-US" sz="1600">
                <a:solidFill>
                  <a:srgbClr val="FFFFFF"/>
                </a:solidFill>
                <a:latin typeface="Montserrat Classic"/>
              </a:rPr>
              <a:t>PENDING  CHALLENGES TO RULE CHANGES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377" y="555983"/>
            <a:ext cx="5376247" cy="537624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537361" y="555983"/>
            <a:ext cx="5376247" cy="537624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txBody>
            <a:bodyPr/>
            <a:lstStyle/>
            <a:p>
              <a:endParaRPr lang="en-US"/>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5030917" y="1514825"/>
            <a:ext cx="2670292" cy="2670292"/>
          </a:xfrm>
          <a:custGeom>
            <a:avLst/>
            <a:gdLst/>
            <a:ahLst/>
            <a:cxnLst/>
            <a:rect l="l" t="t" r="r" b="b"/>
            <a:pathLst>
              <a:path w="2670292" h="2670292">
                <a:moveTo>
                  <a:pt x="0" y="0"/>
                </a:moveTo>
                <a:lnTo>
                  <a:pt x="2670292" y="0"/>
                </a:lnTo>
                <a:lnTo>
                  <a:pt x="2670292" y="2670292"/>
                </a:lnTo>
                <a:lnTo>
                  <a:pt x="0" y="26702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9551568" y="1514825"/>
            <a:ext cx="3402426" cy="2271119"/>
          </a:xfrm>
          <a:custGeom>
            <a:avLst/>
            <a:gdLst/>
            <a:ahLst/>
            <a:cxnLst/>
            <a:rect l="l" t="t" r="r" b="b"/>
            <a:pathLst>
              <a:path w="3402426" h="2271119">
                <a:moveTo>
                  <a:pt x="0" y="0"/>
                </a:moveTo>
                <a:lnTo>
                  <a:pt x="3402426" y="0"/>
                </a:lnTo>
                <a:lnTo>
                  <a:pt x="3402426" y="2271119"/>
                </a:lnTo>
                <a:lnTo>
                  <a:pt x="0" y="22711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4712307" y="4278930"/>
            <a:ext cx="2988901" cy="884491"/>
          </a:xfrm>
          <a:prstGeom prst="rect">
            <a:avLst/>
          </a:prstGeom>
        </p:spPr>
        <p:txBody>
          <a:bodyPr lIns="0" tIns="0" rIns="0" bIns="0" rtlCol="0" anchor="t">
            <a:spAutoFit/>
          </a:bodyPr>
          <a:lstStyle/>
          <a:p>
            <a:pPr algn="ctr">
              <a:lnSpc>
                <a:spcPts val="6911"/>
              </a:lnSpc>
              <a:spcBef>
                <a:spcPct val="0"/>
              </a:spcBef>
            </a:pPr>
            <a:r>
              <a:rPr lang="en-US" sz="4937">
                <a:solidFill>
                  <a:srgbClr val="FFFFFF"/>
                </a:solidFill>
                <a:latin typeface="Poppins Ultra-Bold"/>
              </a:rPr>
              <a:t>Form VIII</a:t>
            </a:r>
          </a:p>
        </p:txBody>
      </p:sp>
      <p:sp>
        <p:nvSpPr>
          <p:cNvPr id="11" name="TextBox 11"/>
          <p:cNvSpPr txBox="1"/>
          <p:nvPr/>
        </p:nvSpPr>
        <p:spPr>
          <a:xfrm>
            <a:off x="9551568" y="4278930"/>
            <a:ext cx="3347833" cy="884491"/>
          </a:xfrm>
          <a:prstGeom prst="rect">
            <a:avLst/>
          </a:prstGeom>
        </p:spPr>
        <p:txBody>
          <a:bodyPr lIns="0" tIns="0" rIns="0" bIns="0" rtlCol="0" anchor="t">
            <a:spAutoFit/>
          </a:bodyPr>
          <a:lstStyle/>
          <a:p>
            <a:pPr algn="ctr">
              <a:lnSpc>
                <a:spcPts val="6911"/>
              </a:lnSpc>
              <a:spcBef>
                <a:spcPct val="0"/>
              </a:spcBef>
            </a:pPr>
            <a:r>
              <a:rPr lang="en-US" sz="4937">
                <a:solidFill>
                  <a:srgbClr val="FFFFFF"/>
                </a:solidFill>
                <a:latin typeface="Poppins Ultra-Bold"/>
              </a:rPr>
              <a:t>UNITY</a:t>
            </a:r>
          </a:p>
        </p:txBody>
      </p:sp>
      <p:sp>
        <p:nvSpPr>
          <p:cNvPr id="12" name="TextBox 12"/>
          <p:cNvSpPr txBox="1"/>
          <p:nvPr/>
        </p:nvSpPr>
        <p:spPr>
          <a:xfrm>
            <a:off x="707228" y="5447813"/>
            <a:ext cx="4912424" cy="1169189"/>
          </a:xfrm>
          <a:prstGeom prst="rect">
            <a:avLst/>
          </a:prstGeom>
        </p:spPr>
        <p:txBody>
          <a:bodyPr lIns="0" tIns="0" rIns="0" bIns="0" rtlCol="0" anchor="t">
            <a:spAutoFit/>
          </a:bodyPr>
          <a:lstStyle/>
          <a:p>
            <a:pPr>
              <a:lnSpc>
                <a:spcPts val="9056"/>
              </a:lnSpc>
              <a:spcBef>
                <a:spcPct val="0"/>
              </a:spcBef>
            </a:pPr>
            <a:r>
              <a:rPr lang="en-US" sz="6468">
                <a:solidFill>
                  <a:srgbClr val="124A87"/>
                </a:solidFill>
                <a:latin typeface="Poppins Ultra-Bold"/>
              </a:rPr>
              <a:t>Form VIII</a:t>
            </a:r>
          </a:p>
        </p:txBody>
      </p:sp>
      <p:sp>
        <p:nvSpPr>
          <p:cNvPr id="13" name="TextBox 13"/>
          <p:cNvSpPr txBox="1"/>
          <p:nvPr/>
        </p:nvSpPr>
        <p:spPr>
          <a:xfrm>
            <a:off x="13787926" y="5447813"/>
            <a:ext cx="3840645" cy="1169189"/>
          </a:xfrm>
          <a:prstGeom prst="rect">
            <a:avLst/>
          </a:prstGeom>
        </p:spPr>
        <p:txBody>
          <a:bodyPr lIns="0" tIns="0" rIns="0" bIns="0" rtlCol="0" anchor="t">
            <a:spAutoFit/>
          </a:bodyPr>
          <a:lstStyle/>
          <a:p>
            <a:pPr algn="r">
              <a:lnSpc>
                <a:spcPts val="9056"/>
              </a:lnSpc>
              <a:spcBef>
                <a:spcPct val="0"/>
              </a:spcBef>
            </a:pPr>
            <a:r>
              <a:rPr lang="en-US" sz="6468">
                <a:solidFill>
                  <a:srgbClr val="0063C8"/>
                </a:solidFill>
                <a:latin typeface="Poppins Ultra-Bold"/>
              </a:rPr>
              <a:t>UNITY</a:t>
            </a:r>
          </a:p>
        </p:txBody>
      </p:sp>
      <p:sp>
        <p:nvSpPr>
          <p:cNvPr id="14" name="TextBox 14"/>
          <p:cNvSpPr txBox="1"/>
          <p:nvPr/>
        </p:nvSpPr>
        <p:spPr>
          <a:xfrm>
            <a:off x="707228" y="6559852"/>
            <a:ext cx="7830133" cy="3515734"/>
          </a:xfrm>
          <a:prstGeom prst="rect">
            <a:avLst/>
          </a:prstGeom>
        </p:spPr>
        <p:txBody>
          <a:bodyPr lIns="0" tIns="0" rIns="0" bIns="0" rtlCol="0" anchor="t">
            <a:spAutoFit/>
          </a:bodyPr>
          <a:lstStyle/>
          <a:p>
            <a:pPr algn="just">
              <a:lnSpc>
                <a:spcPts val="3094"/>
              </a:lnSpc>
            </a:pPr>
            <a:r>
              <a:rPr lang="en-US" sz="2210">
                <a:solidFill>
                  <a:srgbClr val="000000"/>
                </a:solidFill>
                <a:latin typeface="Poppins"/>
              </a:rPr>
              <a:t>The Form VIII: Home Evaluation Report will contain a new field titled “Detailed Justification” on Page 3 which is required if supervision is not recommended. </a:t>
            </a:r>
          </a:p>
          <a:p>
            <a:pPr algn="just">
              <a:lnSpc>
                <a:spcPts val="3094"/>
              </a:lnSpc>
            </a:pPr>
            <a:endParaRPr lang="en-US" sz="2210">
              <a:solidFill>
                <a:srgbClr val="000000"/>
              </a:solidFill>
              <a:latin typeface="Poppins"/>
            </a:endParaRPr>
          </a:p>
          <a:p>
            <a:pPr algn="just">
              <a:lnSpc>
                <a:spcPts val="3094"/>
              </a:lnSpc>
            </a:pPr>
            <a:r>
              <a:rPr lang="en-US" sz="2210">
                <a:solidFill>
                  <a:srgbClr val="000000"/>
                </a:solidFill>
                <a:latin typeface="Poppins"/>
              </a:rPr>
              <a:t>Recommendation check boxes moved to Page 3.</a:t>
            </a:r>
          </a:p>
          <a:p>
            <a:pPr algn="just">
              <a:lnSpc>
                <a:spcPts val="3094"/>
              </a:lnSpc>
            </a:pPr>
            <a:endParaRPr lang="en-US" sz="2210">
              <a:solidFill>
                <a:srgbClr val="000000"/>
              </a:solidFill>
              <a:latin typeface="Poppins"/>
            </a:endParaRPr>
          </a:p>
          <a:p>
            <a:pPr algn="just">
              <a:lnSpc>
                <a:spcPts val="3094"/>
              </a:lnSpc>
              <a:spcBef>
                <a:spcPct val="0"/>
              </a:spcBef>
            </a:pPr>
            <a:r>
              <a:rPr lang="en-US" sz="2210">
                <a:solidFill>
                  <a:srgbClr val="000000"/>
                </a:solidFill>
                <a:latin typeface="Poppins"/>
              </a:rPr>
              <a:t>Language edited to indicate that Reporting Instructions are required if youth is not already residing the receiving state.</a:t>
            </a:r>
          </a:p>
        </p:txBody>
      </p:sp>
      <p:sp>
        <p:nvSpPr>
          <p:cNvPr id="15" name="TextBox 15"/>
          <p:cNvSpPr txBox="1"/>
          <p:nvPr/>
        </p:nvSpPr>
        <p:spPr>
          <a:xfrm>
            <a:off x="11071211" y="6644385"/>
            <a:ext cx="6557360" cy="3125209"/>
          </a:xfrm>
          <a:prstGeom prst="rect">
            <a:avLst/>
          </a:prstGeom>
        </p:spPr>
        <p:txBody>
          <a:bodyPr lIns="0" tIns="0" rIns="0" bIns="0" rtlCol="0" anchor="t">
            <a:spAutoFit/>
          </a:bodyPr>
          <a:lstStyle/>
          <a:p>
            <a:pPr algn="r">
              <a:lnSpc>
                <a:spcPts val="3094"/>
              </a:lnSpc>
            </a:pPr>
            <a:r>
              <a:rPr lang="en-US" sz="2210">
                <a:solidFill>
                  <a:srgbClr val="000000"/>
                </a:solidFill>
                <a:latin typeface="Poppins"/>
              </a:rPr>
              <a:t>“Not Recommended” Home Evaluation triggers the required data field:</a:t>
            </a:r>
          </a:p>
          <a:p>
            <a:pPr algn="r">
              <a:lnSpc>
                <a:spcPts val="3094"/>
              </a:lnSpc>
            </a:pPr>
            <a:endParaRPr lang="en-US" sz="2210">
              <a:solidFill>
                <a:srgbClr val="000000"/>
              </a:solidFill>
              <a:latin typeface="Poppins"/>
            </a:endParaRPr>
          </a:p>
          <a:p>
            <a:pPr algn="r">
              <a:lnSpc>
                <a:spcPts val="3094"/>
              </a:lnSpc>
            </a:pPr>
            <a:r>
              <a:rPr lang="en-US" sz="2210">
                <a:solidFill>
                  <a:srgbClr val="000000"/>
                </a:solidFill>
                <a:latin typeface="Poppins"/>
              </a:rPr>
              <a:t>DETAILED JUSTIFICATION IF SUPERVISION NOT RECOMMENDED </a:t>
            </a:r>
          </a:p>
          <a:p>
            <a:pPr algn="r">
              <a:lnSpc>
                <a:spcPts val="3094"/>
              </a:lnSpc>
            </a:pPr>
            <a:endParaRPr lang="en-US" sz="2210">
              <a:solidFill>
                <a:srgbClr val="000000"/>
              </a:solidFill>
              <a:latin typeface="Poppins"/>
            </a:endParaRPr>
          </a:p>
          <a:p>
            <a:pPr algn="r">
              <a:lnSpc>
                <a:spcPts val="3094"/>
              </a:lnSpc>
              <a:spcBef>
                <a:spcPct val="0"/>
              </a:spcBef>
            </a:pPr>
            <a:r>
              <a:rPr lang="en-US" sz="2210">
                <a:solidFill>
                  <a:srgbClr val="000000"/>
                </a:solidFill>
                <a:latin typeface="Poppins"/>
              </a:rPr>
              <a:t>(include why proposed residence is not safe and/or suitable)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ECB169-0B54-20B1-D659-0E746051F014}"/>
              </a:ext>
            </a:extLst>
          </p:cNvPr>
          <p:cNvPicPr>
            <a:picLocks noChangeAspect="1"/>
          </p:cNvPicPr>
          <p:nvPr/>
        </p:nvPicPr>
        <p:blipFill>
          <a:blip r:embed="rId2"/>
          <a:stretch>
            <a:fillRect/>
          </a:stretch>
        </p:blipFill>
        <p:spPr>
          <a:xfrm>
            <a:off x="140541" y="590550"/>
            <a:ext cx="18006917" cy="9105900"/>
          </a:xfrm>
          <a:prstGeom prst="rect">
            <a:avLst/>
          </a:prstGeom>
        </p:spPr>
      </p:pic>
    </p:spTree>
    <p:extLst>
      <p:ext uri="{BB962C8B-B14F-4D97-AF65-F5344CB8AC3E}">
        <p14:creationId xmlns:p14="http://schemas.microsoft.com/office/powerpoint/2010/main" val="3887993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31392" y="-3590166"/>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08897" y="-3590166"/>
            <a:ext cx="6500807" cy="650080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250403" y="7444306"/>
            <a:ext cx="6500807" cy="650080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txBody>
            <a:bodyPr/>
            <a:lstStyle/>
            <a:p>
              <a:endParaRPr lang="en-US"/>
            </a:p>
          </p:txBody>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659981" y="825324"/>
            <a:ext cx="7027095" cy="1289489"/>
          </a:xfrm>
          <a:prstGeom prst="rect">
            <a:avLst/>
          </a:prstGeom>
        </p:spPr>
        <p:txBody>
          <a:bodyPr lIns="0" tIns="0" rIns="0" bIns="0" rtlCol="0" anchor="t">
            <a:spAutoFit/>
          </a:bodyPr>
          <a:lstStyle/>
          <a:p>
            <a:pPr algn="ctr">
              <a:lnSpc>
                <a:spcPts val="10012"/>
              </a:lnSpc>
              <a:spcBef>
                <a:spcPct val="0"/>
              </a:spcBef>
            </a:pPr>
            <a:r>
              <a:rPr lang="en-US" sz="7151">
                <a:solidFill>
                  <a:srgbClr val="0E4D8D"/>
                </a:solidFill>
                <a:latin typeface="Poppins Ultra-Bold"/>
              </a:rPr>
              <a:t>Checkpoint</a:t>
            </a:r>
          </a:p>
        </p:txBody>
      </p:sp>
      <p:sp>
        <p:nvSpPr>
          <p:cNvPr id="12" name="TextBox 12"/>
          <p:cNvSpPr txBox="1"/>
          <p:nvPr/>
        </p:nvSpPr>
        <p:spPr>
          <a:xfrm>
            <a:off x="2719735" y="2295678"/>
            <a:ext cx="13192963" cy="2020646"/>
          </a:xfrm>
          <a:prstGeom prst="rect">
            <a:avLst/>
          </a:prstGeom>
        </p:spPr>
        <p:txBody>
          <a:bodyPr lIns="0" tIns="0" rIns="0" bIns="0" rtlCol="0" anchor="t">
            <a:spAutoFit/>
          </a:bodyPr>
          <a:lstStyle/>
          <a:p>
            <a:pPr algn="ctr">
              <a:lnSpc>
                <a:spcPts val="6330"/>
              </a:lnSpc>
            </a:pPr>
            <a:r>
              <a:rPr lang="en-US" sz="4521">
                <a:solidFill>
                  <a:srgbClr val="000000"/>
                </a:solidFill>
                <a:latin typeface="Poppins"/>
              </a:rPr>
              <a:t>Which of the following scenario(s) requires a travel permit? </a:t>
            </a:r>
          </a:p>
          <a:p>
            <a:pPr algn="ctr">
              <a:lnSpc>
                <a:spcPts val="2970"/>
              </a:lnSpc>
              <a:spcBef>
                <a:spcPct val="0"/>
              </a:spcBef>
            </a:pPr>
            <a:r>
              <a:rPr lang="en-US" sz="2122">
                <a:solidFill>
                  <a:srgbClr val="000000"/>
                </a:solidFill>
                <a:latin typeface="Poppins"/>
              </a:rPr>
              <a:t> </a:t>
            </a:r>
          </a:p>
        </p:txBody>
      </p:sp>
      <p:sp>
        <p:nvSpPr>
          <p:cNvPr id="13" name="TextBox 13"/>
          <p:cNvSpPr txBox="1"/>
          <p:nvPr/>
        </p:nvSpPr>
        <p:spPr>
          <a:xfrm>
            <a:off x="3319618" y="3962398"/>
            <a:ext cx="11993198" cy="5364354"/>
          </a:xfrm>
          <a:prstGeom prst="rect">
            <a:avLst/>
          </a:prstGeom>
        </p:spPr>
        <p:txBody>
          <a:bodyPr lIns="0" tIns="0" rIns="0" bIns="0" rtlCol="0" anchor="t">
            <a:spAutoFit/>
          </a:bodyPr>
          <a:lstStyle/>
          <a:p>
            <a:pPr>
              <a:lnSpc>
                <a:spcPts val="5264"/>
              </a:lnSpc>
            </a:pPr>
            <a:r>
              <a:rPr lang="en-US" sz="2699" dirty="0">
                <a:solidFill>
                  <a:srgbClr val="000000"/>
                </a:solidFill>
                <a:latin typeface="Poppins Bold"/>
              </a:rPr>
              <a:t>A.</a:t>
            </a:r>
            <a:r>
              <a:rPr lang="en-US" sz="2699" dirty="0">
                <a:solidFill>
                  <a:srgbClr val="000000"/>
                </a:solidFill>
                <a:latin typeface="Poppins"/>
              </a:rPr>
              <a:t> Juvenile is adjudicated out-of-state, is on supervision, and already    </a:t>
            </a:r>
          </a:p>
          <a:p>
            <a:pPr>
              <a:lnSpc>
                <a:spcPts val="5264"/>
              </a:lnSpc>
            </a:pPr>
            <a:r>
              <a:rPr lang="en-US" sz="2699" dirty="0">
                <a:solidFill>
                  <a:srgbClr val="000000"/>
                </a:solidFill>
                <a:latin typeface="Poppins"/>
              </a:rPr>
              <a:t>      resides in the receiving state </a:t>
            </a:r>
          </a:p>
          <a:p>
            <a:pPr>
              <a:lnSpc>
                <a:spcPts val="5264"/>
              </a:lnSpc>
            </a:pPr>
            <a:r>
              <a:rPr lang="en-US" sz="2699" dirty="0">
                <a:solidFill>
                  <a:srgbClr val="000000"/>
                </a:solidFill>
                <a:latin typeface="Poppins Bold"/>
              </a:rPr>
              <a:t>B.</a:t>
            </a:r>
            <a:r>
              <a:rPr lang="en-US" sz="2699" dirty="0">
                <a:solidFill>
                  <a:srgbClr val="000000"/>
                </a:solidFill>
                <a:latin typeface="Poppins"/>
              </a:rPr>
              <a:t> Juvenile parolee must relocate with parents to the receiving state </a:t>
            </a:r>
          </a:p>
          <a:p>
            <a:pPr>
              <a:lnSpc>
                <a:spcPts val="5264"/>
              </a:lnSpc>
            </a:pPr>
            <a:r>
              <a:rPr lang="en-US" sz="2699" dirty="0">
                <a:solidFill>
                  <a:srgbClr val="000000"/>
                </a:solidFill>
                <a:latin typeface="Poppins"/>
              </a:rPr>
              <a:t>     prior to acceptance of supervision</a:t>
            </a:r>
          </a:p>
          <a:p>
            <a:pPr>
              <a:lnSpc>
                <a:spcPts val="5264"/>
              </a:lnSpc>
            </a:pPr>
            <a:r>
              <a:rPr lang="en-US" sz="2699" dirty="0">
                <a:solidFill>
                  <a:srgbClr val="000000"/>
                </a:solidFill>
                <a:latin typeface="Poppins Bold"/>
              </a:rPr>
              <a:t>C.</a:t>
            </a:r>
            <a:r>
              <a:rPr lang="en-US" sz="2699" dirty="0">
                <a:solidFill>
                  <a:srgbClr val="000000"/>
                </a:solidFill>
                <a:latin typeface="Poppins"/>
              </a:rPr>
              <a:t> Juvenile has a deferred adjudication for a sex offense, is on </a:t>
            </a:r>
          </a:p>
          <a:p>
            <a:pPr>
              <a:lnSpc>
                <a:spcPts val="5264"/>
              </a:lnSpc>
            </a:pPr>
            <a:r>
              <a:rPr lang="en-US" sz="2699" dirty="0">
                <a:solidFill>
                  <a:srgbClr val="000000"/>
                </a:solidFill>
                <a:latin typeface="Poppins"/>
              </a:rPr>
              <a:t>     supervision, and is going on vacation for a week in another state </a:t>
            </a:r>
          </a:p>
          <a:p>
            <a:pPr>
              <a:lnSpc>
                <a:spcPts val="5264"/>
              </a:lnSpc>
            </a:pPr>
            <a:r>
              <a:rPr lang="en-US" sz="2699" dirty="0">
                <a:solidFill>
                  <a:srgbClr val="000000"/>
                </a:solidFill>
                <a:latin typeface="Poppins Bold"/>
              </a:rPr>
              <a:t>D.</a:t>
            </a:r>
            <a:r>
              <a:rPr lang="en-US" sz="2699" dirty="0">
                <a:solidFill>
                  <a:srgbClr val="000000"/>
                </a:solidFill>
                <a:latin typeface="Poppins"/>
              </a:rPr>
              <a:t> All of the above</a:t>
            </a:r>
          </a:p>
          <a:p>
            <a:pPr>
              <a:lnSpc>
                <a:spcPts val="5264"/>
              </a:lnSpc>
            </a:pPr>
            <a:r>
              <a:rPr lang="en-US" sz="2699" dirty="0">
                <a:solidFill>
                  <a:srgbClr val="000000"/>
                </a:solidFill>
                <a:latin typeface="Poppins Bold"/>
              </a:rPr>
              <a:t>E.</a:t>
            </a:r>
            <a:r>
              <a:rPr lang="en-US" sz="2699" dirty="0">
                <a:solidFill>
                  <a:srgbClr val="000000"/>
                </a:solidFill>
                <a:latin typeface="Poppins"/>
              </a:rPr>
              <a:t>  Only b &amp; 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31392" y="-3590166"/>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08897" y="-3590166"/>
            <a:ext cx="6500807" cy="650080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250403" y="7444306"/>
            <a:ext cx="6500807" cy="650080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txBody>
            <a:bodyPr/>
            <a:lstStyle/>
            <a:p>
              <a:endParaRPr lang="en-US"/>
            </a:p>
          </p:txBody>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659981" y="825324"/>
            <a:ext cx="7027095" cy="1289489"/>
          </a:xfrm>
          <a:prstGeom prst="rect">
            <a:avLst/>
          </a:prstGeom>
        </p:spPr>
        <p:txBody>
          <a:bodyPr lIns="0" tIns="0" rIns="0" bIns="0" rtlCol="0" anchor="t">
            <a:spAutoFit/>
          </a:bodyPr>
          <a:lstStyle/>
          <a:p>
            <a:pPr algn="ctr">
              <a:lnSpc>
                <a:spcPts val="10012"/>
              </a:lnSpc>
              <a:spcBef>
                <a:spcPct val="0"/>
              </a:spcBef>
            </a:pPr>
            <a:r>
              <a:rPr lang="en-US" sz="7151">
                <a:solidFill>
                  <a:srgbClr val="0E4D8D"/>
                </a:solidFill>
                <a:latin typeface="Poppins Ultra-Bold"/>
              </a:rPr>
              <a:t>Checkpoint</a:t>
            </a:r>
          </a:p>
        </p:txBody>
      </p:sp>
      <p:sp>
        <p:nvSpPr>
          <p:cNvPr id="12" name="TextBox 12"/>
          <p:cNvSpPr txBox="1"/>
          <p:nvPr/>
        </p:nvSpPr>
        <p:spPr>
          <a:xfrm>
            <a:off x="2719735" y="2295678"/>
            <a:ext cx="13192963" cy="2020646"/>
          </a:xfrm>
          <a:prstGeom prst="rect">
            <a:avLst/>
          </a:prstGeom>
        </p:spPr>
        <p:txBody>
          <a:bodyPr lIns="0" tIns="0" rIns="0" bIns="0" rtlCol="0" anchor="t">
            <a:spAutoFit/>
          </a:bodyPr>
          <a:lstStyle/>
          <a:p>
            <a:pPr algn="ctr">
              <a:lnSpc>
                <a:spcPts val="6330"/>
              </a:lnSpc>
            </a:pPr>
            <a:r>
              <a:rPr lang="en-US" sz="4521">
                <a:solidFill>
                  <a:srgbClr val="000000"/>
                </a:solidFill>
                <a:latin typeface="Poppins"/>
              </a:rPr>
              <a:t>Which of the following scenario(s) requires a travel permit? </a:t>
            </a:r>
          </a:p>
          <a:p>
            <a:pPr algn="ctr">
              <a:lnSpc>
                <a:spcPts val="2970"/>
              </a:lnSpc>
              <a:spcBef>
                <a:spcPct val="0"/>
              </a:spcBef>
            </a:pPr>
            <a:r>
              <a:rPr lang="en-US" sz="2122">
                <a:solidFill>
                  <a:srgbClr val="000000"/>
                </a:solidFill>
                <a:latin typeface="Poppins"/>
              </a:rPr>
              <a:t> </a:t>
            </a:r>
          </a:p>
        </p:txBody>
      </p:sp>
      <p:sp>
        <p:nvSpPr>
          <p:cNvPr id="13" name="TextBox 13"/>
          <p:cNvSpPr txBox="1"/>
          <p:nvPr/>
        </p:nvSpPr>
        <p:spPr>
          <a:xfrm>
            <a:off x="3319618" y="3962398"/>
            <a:ext cx="11993198" cy="5364354"/>
          </a:xfrm>
          <a:prstGeom prst="rect">
            <a:avLst/>
          </a:prstGeom>
        </p:spPr>
        <p:txBody>
          <a:bodyPr lIns="0" tIns="0" rIns="0" bIns="0" rtlCol="0" anchor="t">
            <a:spAutoFit/>
          </a:bodyPr>
          <a:lstStyle/>
          <a:p>
            <a:pPr>
              <a:lnSpc>
                <a:spcPts val="5264"/>
              </a:lnSpc>
            </a:pPr>
            <a:r>
              <a:rPr lang="en-US" sz="2699" dirty="0">
                <a:solidFill>
                  <a:srgbClr val="000000"/>
                </a:solidFill>
                <a:latin typeface="Poppins Bold"/>
              </a:rPr>
              <a:t>A.</a:t>
            </a:r>
            <a:r>
              <a:rPr lang="en-US" sz="2699" dirty="0">
                <a:solidFill>
                  <a:srgbClr val="000000"/>
                </a:solidFill>
                <a:latin typeface="Poppins"/>
              </a:rPr>
              <a:t> Juvenile is adjudicated out-of-state, is on supervision, and already    </a:t>
            </a:r>
          </a:p>
          <a:p>
            <a:pPr>
              <a:lnSpc>
                <a:spcPts val="5264"/>
              </a:lnSpc>
            </a:pPr>
            <a:r>
              <a:rPr lang="en-US" sz="2699" dirty="0">
                <a:solidFill>
                  <a:srgbClr val="000000"/>
                </a:solidFill>
                <a:latin typeface="Poppins"/>
              </a:rPr>
              <a:t>      resides in the receiving state </a:t>
            </a:r>
          </a:p>
          <a:p>
            <a:pPr>
              <a:lnSpc>
                <a:spcPts val="5264"/>
              </a:lnSpc>
            </a:pPr>
            <a:r>
              <a:rPr lang="en-US" sz="2699" dirty="0">
                <a:solidFill>
                  <a:srgbClr val="000000"/>
                </a:solidFill>
                <a:latin typeface="Poppins Bold"/>
              </a:rPr>
              <a:t>B.</a:t>
            </a:r>
            <a:r>
              <a:rPr lang="en-US" sz="2699" dirty="0">
                <a:solidFill>
                  <a:srgbClr val="000000"/>
                </a:solidFill>
                <a:latin typeface="Poppins"/>
              </a:rPr>
              <a:t> Juvenile parolee must relocate with parents to the receiving state </a:t>
            </a:r>
          </a:p>
          <a:p>
            <a:pPr>
              <a:lnSpc>
                <a:spcPts val="5264"/>
              </a:lnSpc>
            </a:pPr>
            <a:r>
              <a:rPr lang="en-US" sz="2699" dirty="0">
                <a:solidFill>
                  <a:srgbClr val="000000"/>
                </a:solidFill>
                <a:latin typeface="Poppins"/>
              </a:rPr>
              <a:t>     prior to acceptance of supervision</a:t>
            </a:r>
          </a:p>
          <a:p>
            <a:pPr>
              <a:lnSpc>
                <a:spcPts val="5264"/>
              </a:lnSpc>
            </a:pPr>
            <a:r>
              <a:rPr lang="en-US" sz="2699" dirty="0">
                <a:solidFill>
                  <a:srgbClr val="000000"/>
                </a:solidFill>
                <a:latin typeface="Poppins Bold"/>
              </a:rPr>
              <a:t>C.</a:t>
            </a:r>
            <a:r>
              <a:rPr lang="en-US" sz="2699" dirty="0">
                <a:solidFill>
                  <a:srgbClr val="000000"/>
                </a:solidFill>
                <a:latin typeface="Poppins"/>
              </a:rPr>
              <a:t> Juvenile has a deferred adjudication for a sex offense, is on </a:t>
            </a:r>
          </a:p>
          <a:p>
            <a:pPr>
              <a:lnSpc>
                <a:spcPts val="5264"/>
              </a:lnSpc>
            </a:pPr>
            <a:r>
              <a:rPr lang="en-US" sz="2699" dirty="0">
                <a:solidFill>
                  <a:srgbClr val="000000"/>
                </a:solidFill>
                <a:latin typeface="Poppins"/>
              </a:rPr>
              <a:t>     supervision, and is going on vacation for a week in another state </a:t>
            </a:r>
          </a:p>
          <a:p>
            <a:pPr>
              <a:lnSpc>
                <a:spcPts val="5264"/>
              </a:lnSpc>
            </a:pPr>
            <a:r>
              <a:rPr lang="en-US" sz="2699" dirty="0">
                <a:solidFill>
                  <a:srgbClr val="000000"/>
                </a:solidFill>
                <a:latin typeface="Poppins Bold"/>
              </a:rPr>
              <a:t>D. </a:t>
            </a:r>
            <a:r>
              <a:rPr lang="en-US" sz="2699" dirty="0">
                <a:solidFill>
                  <a:srgbClr val="41B93C"/>
                </a:solidFill>
                <a:latin typeface="Poppins Bold"/>
              </a:rPr>
              <a:t>All of the above</a:t>
            </a:r>
          </a:p>
          <a:p>
            <a:pPr>
              <a:lnSpc>
                <a:spcPts val="5264"/>
              </a:lnSpc>
            </a:pPr>
            <a:r>
              <a:rPr lang="en-US" sz="2699" dirty="0">
                <a:solidFill>
                  <a:srgbClr val="000000"/>
                </a:solidFill>
                <a:latin typeface="Poppins Bold"/>
              </a:rPr>
              <a:t>E.</a:t>
            </a:r>
            <a:r>
              <a:rPr lang="en-US" sz="2699" dirty="0">
                <a:solidFill>
                  <a:srgbClr val="000000"/>
                </a:solidFill>
                <a:latin typeface="Poppins"/>
              </a:rPr>
              <a:t>  Only b &amp; c</a:t>
            </a:r>
          </a:p>
        </p:txBody>
      </p:sp>
      <p:sp>
        <p:nvSpPr>
          <p:cNvPr id="14" name="Freeform 14"/>
          <p:cNvSpPr/>
          <p:nvPr/>
        </p:nvSpPr>
        <p:spPr>
          <a:xfrm>
            <a:off x="2430416" y="8011069"/>
            <a:ext cx="889202" cy="705804"/>
          </a:xfrm>
          <a:custGeom>
            <a:avLst/>
            <a:gdLst/>
            <a:ahLst/>
            <a:cxnLst/>
            <a:rect l="l" t="t" r="r" b="b"/>
            <a:pathLst>
              <a:path w="889202" h="705804">
                <a:moveTo>
                  <a:pt x="0" y="0"/>
                </a:moveTo>
                <a:lnTo>
                  <a:pt x="889202" y="0"/>
                </a:lnTo>
                <a:lnTo>
                  <a:pt x="889202" y="705804"/>
                </a:lnTo>
                <a:lnTo>
                  <a:pt x="0" y="705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31392" y="-3590166"/>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08897" y="-3590166"/>
            <a:ext cx="6500807" cy="650080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250403" y="7444306"/>
            <a:ext cx="6500807" cy="650080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txBody>
            <a:bodyPr/>
            <a:lstStyle/>
            <a:p>
              <a:endParaRPr lang="en-US"/>
            </a:p>
          </p:txBody>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659981" y="825324"/>
            <a:ext cx="7027095" cy="1289489"/>
          </a:xfrm>
          <a:prstGeom prst="rect">
            <a:avLst/>
          </a:prstGeom>
        </p:spPr>
        <p:txBody>
          <a:bodyPr lIns="0" tIns="0" rIns="0" bIns="0" rtlCol="0" anchor="t">
            <a:spAutoFit/>
          </a:bodyPr>
          <a:lstStyle/>
          <a:p>
            <a:pPr algn="ctr">
              <a:lnSpc>
                <a:spcPts val="10012"/>
              </a:lnSpc>
              <a:spcBef>
                <a:spcPct val="0"/>
              </a:spcBef>
            </a:pPr>
            <a:r>
              <a:rPr lang="en-US" sz="7151">
                <a:solidFill>
                  <a:srgbClr val="0E4D8D"/>
                </a:solidFill>
                <a:latin typeface="Poppins Ultra-Bold"/>
              </a:rPr>
              <a:t>Checkpoint</a:t>
            </a:r>
          </a:p>
        </p:txBody>
      </p:sp>
      <p:sp>
        <p:nvSpPr>
          <p:cNvPr id="12" name="TextBox 12"/>
          <p:cNvSpPr txBox="1"/>
          <p:nvPr/>
        </p:nvSpPr>
        <p:spPr>
          <a:xfrm>
            <a:off x="1944759" y="2566623"/>
            <a:ext cx="14398482" cy="2820746"/>
          </a:xfrm>
          <a:prstGeom prst="rect">
            <a:avLst/>
          </a:prstGeom>
        </p:spPr>
        <p:txBody>
          <a:bodyPr lIns="0" tIns="0" rIns="0" bIns="0" rtlCol="0" anchor="t">
            <a:spAutoFit/>
          </a:bodyPr>
          <a:lstStyle/>
          <a:p>
            <a:pPr algn="ctr">
              <a:lnSpc>
                <a:spcPts val="6330"/>
              </a:lnSpc>
            </a:pPr>
            <a:r>
              <a:rPr lang="en-US" sz="4521">
                <a:solidFill>
                  <a:srgbClr val="000000"/>
                </a:solidFill>
                <a:latin typeface="Poppins"/>
              </a:rPr>
              <a:t>If a local probation officer does NOT recommend supervision on the home evaluation, which of the following are true, if any? </a:t>
            </a:r>
          </a:p>
          <a:p>
            <a:pPr algn="ctr">
              <a:lnSpc>
                <a:spcPts val="2970"/>
              </a:lnSpc>
              <a:spcBef>
                <a:spcPct val="0"/>
              </a:spcBef>
            </a:pPr>
            <a:r>
              <a:rPr lang="en-US" sz="2122">
                <a:solidFill>
                  <a:srgbClr val="000000"/>
                </a:solidFill>
                <a:latin typeface="Poppins"/>
              </a:rPr>
              <a:t> </a:t>
            </a:r>
          </a:p>
        </p:txBody>
      </p:sp>
      <p:sp>
        <p:nvSpPr>
          <p:cNvPr id="13" name="TextBox 13"/>
          <p:cNvSpPr txBox="1"/>
          <p:nvPr/>
        </p:nvSpPr>
        <p:spPr>
          <a:xfrm>
            <a:off x="3767382" y="5295898"/>
            <a:ext cx="11993198" cy="3962402"/>
          </a:xfrm>
          <a:prstGeom prst="rect">
            <a:avLst/>
          </a:prstGeom>
        </p:spPr>
        <p:txBody>
          <a:bodyPr lIns="0" tIns="0" rIns="0" bIns="0" rtlCol="0" anchor="t">
            <a:spAutoFit/>
          </a:bodyPr>
          <a:lstStyle/>
          <a:p>
            <a:pPr>
              <a:lnSpc>
                <a:spcPts val="5264"/>
              </a:lnSpc>
            </a:pPr>
            <a:r>
              <a:rPr lang="en-US" sz="2699">
                <a:solidFill>
                  <a:srgbClr val="000000"/>
                </a:solidFill>
                <a:latin typeface="Poppins Bold"/>
              </a:rPr>
              <a:t>A. </a:t>
            </a:r>
            <a:r>
              <a:rPr lang="en-US" sz="2699">
                <a:solidFill>
                  <a:srgbClr val="000000"/>
                </a:solidFill>
                <a:latin typeface="Poppins"/>
              </a:rPr>
              <a:t>The receiving state Compact Office must deny supervision </a:t>
            </a:r>
          </a:p>
          <a:p>
            <a:pPr>
              <a:lnSpc>
                <a:spcPts val="5264"/>
              </a:lnSpc>
            </a:pPr>
            <a:r>
              <a:rPr lang="en-US" sz="2699">
                <a:solidFill>
                  <a:srgbClr val="000000"/>
                </a:solidFill>
                <a:latin typeface="Poppins Bold"/>
              </a:rPr>
              <a:t>B.</a:t>
            </a:r>
            <a:r>
              <a:rPr lang="en-US" sz="2699">
                <a:solidFill>
                  <a:srgbClr val="000000"/>
                </a:solidFill>
                <a:latin typeface="Poppins"/>
              </a:rPr>
              <a:t> The receiving state Compact Office can override the </a:t>
            </a:r>
          </a:p>
          <a:p>
            <a:pPr>
              <a:lnSpc>
                <a:spcPts val="5264"/>
              </a:lnSpc>
            </a:pPr>
            <a:r>
              <a:rPr lang="en-US" sz="2699">
                <a:solidFill>
                  <a:srgbClr val="000000"/>
                </a:solidFill>
                <a:latin typeface="Poppins"/>
              </a:rPr>
              <a:t>     recommendation and approve supervision </a:t>
            </a:r>
          </a:p>
          <a:p>
            <a:pPr>
              <a:lnSpc>
                <a:spcPts val="5264"/>
              </a:lnSpc>
            </a:pPr>
            <a:r>
              <a:rPr lang="en-US" sz="2699">
                <a:solidFill>
                  <a:srgbClr val="000000"/>
                </a:solidFill>
                <a:latin typeface="Poppins Bold"/>
              </a:rPr>
              <a:t>C.</a:t>
            </a:r>
            <a:r>
              <a:rPr lang="en-US" sz="2699">
                <a:solidFill>
                  <a:srgbClr val="000000"/>
                </a:solidFill>
                <a:latin typeface="Poppins"/>
              </a:rPr>
              <a:t> The probation officer must include a detailed description as to why </a:t>
            </a:r>
          </a:p>
          <a:p>
            <a:pPr>
              <a:lnSpc>
                <a:spcPts val="5264"/>
              </a:lnSpc>
            </a:pPr>
            <a:r>
              <a:rPr lang="en-US" sz="2699">
                <a:solidFill>
                  <a:srgbClr val="000000"/>
                </a:solidFill>
                <a:latin typeface="Poppins"/>
              </a:rPr>
              <a:t>     supervision is not recommended</a:t>
            </a:r>
          </a:p>
          <a:p>
            <a:pPr>
              <a:lnSpc>
                <a:spcPts val="5264"/>
              </a:lnSpc>
            </a:pPr>
            <a:endParaRPr lang="en-US" sz="2699">
              <a:solidFill>
                <a:srgbClr val="000000"/>
              </a:solidFill>
              <a:latin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31392" y="-3590166"/>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08897" y="-3590166"/>
            <a:ext cx="6500807" cy="650080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250403" y="7444306"/>
            <a:ext cx="6500807" cy="650080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txBody>
            <a:bodyPr/>
            <a:lstStyle/>
            <a:p>
              <a:endParaRPr lang="en-US"/>
            </a:p>
          </p:txBody>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659981" y="825324"/>
            <a:ext cx="7027095" cy="1289489"/>
          </a:xfrm>
          <a:prstGeom prst="rect">
            <a:avLst/>
          </a:prstGeom>
        </p:spPr>
        <p:txBody>
          <a:bodyPr lIns="0" tIns="0" rIns="0" bIns="0" rtlCol="0" anchor="t">
            <a:spAutoFit/>
          </a:bodyPr>
          <a:lstStyle/>
          <a:p>
            <a:pPr algn="ctr">
              <a:lnSpc>
                <a:spcPts val="10012"/>
              </a:lnSpc>
              <a:spcBef>
                <a:spcPct val="0"/>
              </a:spcBef>
            </a:pPr>
            <a:r>
              <a:rPr lang="en-US" sz="7151">
                <a:solidFill>
                  <a:srgbClr val="0E4D8D"/>
                </a:solidFill>
                <a:latin typeface="Poppins Ultra-Bold"/>
              </a:rPr>
              <a:t>Checkpoint</a:t>
            </a:r>
          </a:p>
        </p:txBody>
      </p:sp>
      <p:sp>
        <p:nvSpPr>
          <p:cNvPr id="12" name="TextBox 12"/>
          <p:cNvSpPr txBox="1"/>
          <p:nvPr/>
        </p:nvSpPr>
        <p:spPr>
          <a:xfrm>
            <a:off x="1944759" y="2566623"/>
            <a:ext cx="14398482" cy="2820746"/>
          </a:xfrm>
          <a:prstGeom prst="rect">
            <a:avLst/>
          </a:prstGeom>
        </p:spPr>
        <p:txBody>
          <a:bodyPr lIns="0" tIns="0" rIns="0" bIns="0" rtlCol="0" anchor="t">
            <a:spAutoFit/>
          </a:bodyPr>
          <a:lstStyle/>
          <a:p>
            <a:pPr algn="ctr">
              <a:lnSpc>
                <a:spcPts val="6330"/>
              </a:lnSpc>
            </a:pPr>
            <a:r>
              <a:rPr lang="en-US" sz="4521">
                <a:solidFill>
                  <a:srgbClr val="000000"/>
                </a:solidFill>
                <a:latin typeface="Poppins"/>
              </a:rPr>
              <a:t>If a local probation officer does NOT recommend supervision on the home evaluation, which of the following are true, if any? </a:t>
            </a:r>
          </a:p>
          <a:p>
            <a:pPr algn="ctr">
              <a:lnSpc>
                <a:spcPts val="2970"/>
              </a:lnSpc>
              <a:spcBef>
                <a:spcPct val="0"/>
              </a:spcBef>
            </a:pPr>
            <a:r>
              <a:rPr lang="en-US" sz="2122">
                <a:solidFill>
                  <a:srgbClr val="000000"/>
                </a:solidFill>
                <a:latin typeface="Poppins"/>
              </a:rPr>
              <a:t> </a:t>
            </a:r>
          </a:p>
        </p:txBody>
      </p:sp>
      <p:sp>
        <p:nvSpPr>
          <p:cNvPr id="13" name="TextBox 13"/>
          <p:cNvSpPr txBox="1"/>
          <p:nvPr/>
        </p:nvSpPr>
        <p:spPr>
          <a:xfrm>
            <a:off x="3767382" y="5295898"/>
            <a:ext cx="12693546" cy="3962402"/>
          </a:xfrm>
          <a:prstGeom prst="rect">
            <a:avLst/>
          </a:prstGeom>
        </p:spPr>
        <p:txBody>
          <a:bodyPr lIns="0" tIns="0" rIns="0" bIns="0" rtlCol="0" anchor="t">
            <a:spAutoFit/>
          </a:bodyPr>
          <a:lstStyle/>
          <a:p>
            <a:pPr>
              <a:lnSpc>
                <a:spcPts val="5264"/>
              </a:lnSpc>
            </a:pPr>
            <a:r>
              <a:rPr lang="en-US" sz="2699">
                <a:solidFill>
                  <a:srgbClr val="000000"/>
                </a:solidFill>
                <a:latin typeface="Poppins Bold"/>
              </a:rPr>
              <a:t>A. </a:t>
            </a:r>
            <a:r>
              <a:rPr lang="en-US" sz="2699">
                <a:solidFill>
                  <a:srgbClr val="000000"/>
                </a:solidFill>
                <a:latin typeface="Poppins"/>
              </a:rPr>
              <a:t>The receiving state Compact Office must deny supervision </a:t>
            </a:r>
          </a:p>
          <a:p>
            <a:pPr>
              <a:lnSpc>
                <a:spcPts val="5264"/>
              </a:lnSpc>
            </a:pPr>
            <a:r>
              <a:rPr lang="en-US" sz="2699">
                <a:solidFill>
                  <a:srgbClr val="000000"/>
                </a:solidFill>
                <a:latin typeface="Poppins Bold"/>
              </a:rPr>
              <a:t>B.</a:t>
            </a:r>
            <a:r>
              <a:rPr lang="en-US" sz="2699">
                <a:solidFill>
                  <a:srgbClr val="000000"/>
                </a:solidFill>
                <a:latin typeface="Poppins"/>
              </a:rPr>
              <a:t> </a:t>
            </a:r>
            <a:r>
              <a:rPr lang="en-US" sz="2699">
                <a:solidFill>
                  <a:srgbClr val="41B93C"/>
                </a:solidFill>
                <a:latin typeface="Poppins Bold"/>
              </a:rPr>
              <a:t>The receiving state Compact Office can override the </a:t>
            </a:r>
          </a:p>
          <a:p>
            <a:pPr>
              <a:lnSpc>
                <a:spcPts val="5264"/>
              </a:lnSpc>
            </a:pPr>
            <a:r>
              <a:rPr lang="en-US" sz="2699">
                <a:solidFill>
                  <a:srgbClr val="41B93C"/>
                </a:solidFill>
                <a:latin typeface="Poppins Bold"/>
              </a:rPr>
              <a:t>     recommendation and approve supervision </a:t>
            </a:r>
          </a:p>
          <a:p>
            <a:pPr>
              <a:lnSpc>
                <a:spcPts val="5264"/>
              </a:lnSpc>
            </a:pPr>
            <a:r>
              <a:rPr lang="en-US" sz="2699">
                <a:solidFill>
                  <a:srgbClr val="000000"/>
                </a:solidFill>
                <a:latin typeface="Poppins Bold"/>
              </a:rPr>
              <a:t>C.</a:t>
            </a:r>
            <a:r>
              <a:rPr lang="en-US" sz="2699">
                <a:solidFill>
                  <a:srgbClr val="41B93C"/>
                </a:solidFill>
                <a:latin typeface="Poppins Bold"/>
              </a:rPr>
              <a:t> The probation officer must include a detailed description as to why </a:t>
            </a:r>
          </a:p>
          <a:p>
            <a:pPr>
              <a:lnSpc>
                <a:spcPts val="5264"/>
              </a:lnSpc>
            </a:pPr>
            <a:r>
              <a:rPr lang="en-US" sz="2699">
                <a:solidFill>
                  <a:srgbClr val="41B93C"/>
                </a:solidFill>
                <a:latin typeface="Poppins Bold"/>
              </a:rPr>
              <a:t>     supervision is not recommended</a:t>
            </a:r>
          </a:p>
          <a:p>
            <a:pPr>
              <a:lnSpc>
                <a:spcPts val="5264"/>
              </a:lnSpc>
            </a:pPr>
            <a:endParaRPr lang="en-US" sz="2699">
              <a:solidFill>
                <a:srgbClr val="41B93C"/>
              </a:solidFill>
              <a:latin typeface="Poppins Bold"/>
            </a:endParaRPr>
          </a:p>
        </p:txBody>
      </p:sp>
      <p:sp>
        <p:nvSpPr>
          <p:cNvPr id="14" name="Freeform 14"/>
          <p:cNvSpPr/>
          <p:nvPr/>
        </p:nvSpPr>
        <p:spPr>
          <a:xfrm>
            <a:off x="2805803" y="7445014"/>
            <a:ext cx="889202" cy="705804"/>
          </a:xfrm>
          <a:custGeom>
            <a:avLst/>
            <a:gdLst/>
            <a:ahLst/>
            <a:cxnLst/>
            <a:rect l="l" t="t" r="r" b="b"/>
            <a:pathLst>
              <a:path w="889202" h="705804">
                <a:moveTo>
                  <a:pt x="0" y="0"/>
                </a:moveTo>
                <a:lnTo>
                  <a:pt x="889201" y="0"/>
                </a:lnTo>
                <a:lnTo>
                  <a:pt x="889201" y="705804"/>
                </a:lnTo>
                <a:lnTo>
                  <a:pt x="0" y="705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2805803" y="6062935"/>
            <a:ext cx="889202" cy="705804"/>
          </a:xfrm>
          <a:custGeom>
            <a:avLst/>
            <a:gdLst/>
            <a:ahLst/>
            <a:cxnLst/>
            <a:rect l="l" t="t" r="r" b="b"/>
            <a:pathLst>
              <a:path w="889202" h="705804">
                <a:moveTo>
                  <a:pt x="0" y="0"/>
                </a:moveTo>
                <a:lnTo>
                  <a:pt x="889201" y="0"/>
                </a:lnTo>
                <a:lnTo>
                  <a:pt x="889201" y="705804"/>
                </a:lnTo>
                <a:lnTo>
                  <a:pt x="0" y="705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0999"/>
            </a:blip>
            <a:stretch>
              <a:fillRect t="-9277" b="-9277"/>
            </a:stretch>
          </a:blipFill>
        </p:spPr>
        <p:txBody>
          <a:bodyPr/>
          <a:lstStyle/>
          <a:p>
            <a:endParaRPr lang="en-US"/>
          </a:p>
        </p:txBody>
      </p:sp>
      <p:grpSp>
        <p:nvGrpSpPr>
          <p:cNvPr id="3" name="Group 3"/>
          <p:cNvGrpSpPr/>
          <p:nvPr/>
        </p:nvGrpSpPr>
        <p:grpSpPr>
          <a:xfrm>
            <a:off x="3846962" y="4131361"/>
            <a:ext cx="4996443" cy="4750680"/>
            <a:chOff x="0" y="0"/>
            <a:chExt cx="1293983" cy="1230335"/>
          </a:xfrm>
        </p:grpSpPr>
        <p:sp>
          <p:nvSpPr>
            <p:cNvPr id="4" name="Freeform 4"/>
            <p:cNvSpPr/>
            <p:nvPr/>
          </p:nvSpPr>
          <p:spPr>
            <a:xfrm>
              <a:off x="0" y="0"/>
              <a:ext cx="1293983" cy="1230335"/>
            </a:xfrm>
            <a:custGeom>
              <a:avLst/>
              <a:gdLst/>
              <a:ahLst/>
              <a:cxnLst/>
              <a:rect l="l" t="t" r="r" b="b"/>
              <a:pathLst>
                <a:path w="1293983" h="1230335">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txBody>
            <a:bodyPr/>
            <a:lstStyle/>
            <a:p>
              <a:endParaRPr lang="en-US"/>
            </a:p>
          </p:txBody>
        </p:sp>
        <p:sp>
          <p:nvSpPr>
            <p:cNvPr id="5" name="TextBox 5"/>
            <p:cNvSpPr txBox="1"/>
            <p:nvPr/>
          </p:nvSpPr>
          <p:spPr>
            <a:xfrm>
              <a:off x="121311" y="58194"/>
              <a:ext cx="1051361" cy="105679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24007" y="5963633"/>
            <a:ext cx="7854157" cy="7627620"/>
            <a:chOff x="0" y="0"/>
            <a:chExt cx="1027471" cy="997836"/>
          </a:xfrm>
        </p:grpSpPr>
        <p:sp>
          <p:nvSpPr>
            <p:cNvPr id="7" name="Freeform 7"/>
            <p:cNvSpPr/>
            <p:nvPr/>
          </p:nvSpPr>
          <p:spPr>
            <a:xfrm>
              <a:off x="0" y="0"/>
              <a:ext cx="1027471" cy="997836"/>
            </a:xfrm>
            <a:custGeom>
              <a:avLst/>
              <a:gdLst/>
              <a:ahLst/>
              <a:cxnLst/>
              <a:rect l="l" t="t" r="r" b="b"/>
              <a:pathLst>
                <a:path w="1027471" h="997836">
                  <a:moveTo>
                    <a:pt x="513735" y="0"/>
                  </a:moveTo>
                  <a:cubicBezTo>
                    <a:pt x="230007" y="0"/>
                    <a:pt x="0" y="223373"/>
                    <a:pt x="0" y="498918"/>
                  </a:cubicBezTo>
                  <a:cubicBezTo>
                    <a:pt x="0" y="774463"/>
                    <a:pt x="230007" y="997836"/>
                    <a:pt x="513735" y="997836"/>
                  </a:cubicBezTo>
                  <a:cubicBezTo>
                    <a:pt x="797464" y="997836"/>
                    <a:pt x="1027471" y="774463"/>
                    <a:pt x="1027471" y="498918"/>
                  </a:cubicBezTo>
                  <a:cubicBezTo>
                    <a:pt x="1027471" y="223373"/>
                    <a:pt x="797464" y="0"/>
                    <a:pt x="513735" y="0"/>
                  </a:cubicBezTo>
                  <a:close/>
                </a:path>
              </a:pathLst>
            </a:custGeom>
            <a:solidFill>
              <a:srgbClr val="124A87"/>
            </a:solidFill>
          </p:spPr>
          <p:txBody>
            <a:bodyPr/>
            <a:lstStyle/>
            <a:p>
              <a:endParaRPr lang="en-US"/>
            </a:p>
          </p:txBody>
        </p:sp>
        <p:sp>
          <p:nvSpPr>
            <p:cNvPr id="8" name="TextBox 8"/>
            <p:cNvSpPr txBox="1"/>
            <p:nvPr/>
          </p:nvSpPr>
          <p:spPr>
            <a:xfrm>
              <a:off x="96325" y="36397"/>
              <a:ext cx="834820" cy="86789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44293" y="-2576106"/>
            <a:ext cx="7203777" cy="5740737"/>
            <a:chOff x="0" y="0"/>
            <a:chExt cx="1019944" cy="812800"/>
          </a:xfrm>
        </p:grpSpPr>
        <p:sp>
          <p:nvSpPr>
            <p:cNvPr id="10" name="Freeform 10"/>
            <p:cNvSpPr/>
            <p:nvPr/>
          </p:nvSpPr>
          <p:spPr>
            <a:xfrm>
              <a:off x="0" y="0"/>
              <a:ext cx="1019944" cy="812800"/>
            </a:xfrm>
            <a:custGeom>
              <a:avLst/>
              <a:gdLst/>
              <a:ahLst/>
              <a:cxnLst/>
              <a:rect l="l" t="t" r="r" b="b"/>
              <a:pathLst>
                <a:path w="1019944" h="812800">
                  <a:moveTo>
                    <a:pt x="509972" y="0"/>
                  </a:moveTo>
                  <a:cubicBezTo>
                    <a:pt x="228322" y="0"/>
                    <a:pt x="0" y="181951"/>
                    <a:pt x="0" y="406400"/>
                  </a:cubicBezTo>
                  <a:cubicBezTo>
                    <a:pt x="0" y="630849"/>
                    <a:pt x="228322" y="812800"/>
                    <a:pt x="509972" y="812800"/>
                  </a:cubicBezTo>
                  <a:cubicBezTo>
                    <a:pt x="791622" y="812800"/>
                    <a:pt x="1019944" y="630849"/>
                    <a:pt x="1019944" y="406400"/>
                  </a:cubicBezTo>
                  <a:cubicBezTo>
                    <a:pt x="1019944" y="181951"/>
                    <a:pt x="791622" y="0"/>
                    <a:pt x="509972" y="0"/>
                  </a:cubicBezTo>
                  <a:close/>
                </a:path>
              </a:pathLst>
            </a:custGeom>
            <a:solidFill>
              <a:srgbClr val="124A87"/>
            </a:solidFill>
          </p:spPr>
          <p:txBody>
            <a:bodyPr/>
            <a:lstStyle/>
            <a:p>
              <a:endParaRPr lang="en-US"/>
            </a:p>
          </p:txBody>
        </p:sp>
        <p:sp>
          <p:nvSpPr>
            <p:cNvPr id="11" name="TextBox 11"/>
            <p:cNvSpPr txBox="1"/>
            <p:nvPr/>
          </p:nvSpPr>
          <p:spPr>
            <a:xfrm>
              <a:off x="95620" y="19050"/>
              <a:ext cx="828704" cy="71755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34893" y="1030836"/>
            <a:ext cx="8225327" cy="8225327"/>
          </a:xfrm>
          <a:custGeom>
            <a:avLst/>
            <a:gdLst/>
            <a:ahLst/>
            <a:cxnLst/>
            <a:rect l="l" t="t" r="r" b="b"/>
            <a:pathLst>
              <a:path w="8225327" h="8225327">
                <a:moveTo>
                  <a:pt x="0" y="0"/>
                </a:moveTo>
                <a:lnTo>
                  <a:pt x="8225327" y="0"/>
                </a:lnTo>
                <a:lnTo>
                  <a:pt x="8225327" y="8225328"/>
                </a:lnTo>
                <a:lnTo>
                  <a:pt x="0" y="8225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rot="5400000">
            <a:off x="-964351" y="3536512"/>
            <a:ext cx="6637719" cy="3318859"/>
          </a:xfrm>
          <a:custGeom>
            <a:avLst/>
            <a:gdLst/>
            <a:ahLst/>
            <a:cxnLst/>
            <a:rect l="l" t="t" r="r" b="b"/>
            <a:pathLst>
              <a:path w="6637719" h="3318859">
                <a:moveTo>
                  <a:pt x="0" y="0"/>
                </a:moveTo>
                <a:lnTo>
                  <a:pt x="6637718" y="0"/>
                </a:lnTo>
                <a:lnTo>
                  <a:pt x="6637718" y="3318859"/>
                </a:lnTo>
                <a:lnTo>
                  <a:pt x="0" y="33188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5400000">
            <a:off x="2426034" y="3459994"/>
            <a:ext cx="6651061" cy="3458552"/>
          </a:xfrm>
          <a:custGeom>
            <a:avLst/>
            <a:gdLst/>
            <a:ahLst/>
            <a:cxnLst/>
            <a:rect l="l" t="t" r="r" b="b"/>
            <a:pathLst>
              <a:path w="6651061" h="3458552">
                <a:moveTo>
                  <a:pt x="0" y="0"/>
                </a:moveTo>
                <a:lnTo>
                  <a:pt x="6651061" y="0"/>
                </a:lnTo>
                <a:lnTo>
                  <a:pt x="6651061" y="3458552"/>
                </a:lnTo>
                <a:lnTo>
                  <a:pt x="0" y="34585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801758" y="1686917"/>
            <a:ext cx="6404641" cy="6404641"/>
          </a:xfrm>
          <a:custGeom>
            <a:avLst/>
            <a:gdLst/>
            <a:ahLst/>
            <a:cxnLst/>
            <a:rect l="l" t="t" r="r" b="b"/>
            <a:pathLst>
              <a:path w="6404641" h="6404641">
                <a:moveTo>
                  <a:pt x="0" y="0"/>
                </a:moveTo>
                <a:lnTo>
                  <a:pt x="6404641" y="0"/>
                </a:lnTo>
                <a:lnTo>
                  <a:pt x="6404641" y="6404641"/>
                </a:lnTo>
                <a:lnTo>
                  <a:pt x="0" y="6404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9" name="Group 19"/>
          <p:cNvGrpSpPr/>
          <p:nvPr/>
        </p:nvGrpSpPr>
        <p:grpSpPr>
          <a:xfrm>
            <a:off x="-1026495" y="2561143"/>
            <a:ext cx="1721573" cy="1636893"/>
            <a:chOff x="0" y="0"/>
            <a:chExt cx="1293983" cy="1230335"/>
          </a:xfrm>
        </p:grpSpPr>
        <p:sp>
          <p:nvSpPr>
            <p:cNvPr id="20" name="Freeform 20"/>
            <p:cNvSpPr/>
            <p:nvPr/>
          </p:nvSpPr>
          <p:spPr>
            <a:xfrm>
              <a:off x="0" y="0"/>
              <a:ext cx="1293983" cy="1230335"/>
            </a:xfrm>
            <a:custGeom>
              <a:avLst/>
              <a:gdLst/>
              <a:ahLst/>
              <a:cxnLst/>
              <a:rect l="l" t="t" r="r" b="b"/>
              <a:pathLst>
                <a:path w="1293983" h="1230335">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txBody>
            <a:bodyPr/>
            <a:lstStyle/>
            <a:p>
              <a:endParaRPr lang="en-US"/>
            </a:p>
          </p:txBody>
        </p:sp>
        <p:sp>
          <p:nvSpPr>
            <p:cNvPr id="21" name="TextBox 21"/>
            <p:cNvSpPr txBox="1"/>
            <p:nvPr/>
          </p:nvSpPr>
          <p:spPr>
            <a:xfrm>
              <a:off x="121311" y="58194"/>
              <a:ext cx="1051361" cy="1056797"/>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6452293" y="9468554"/>
            <a:ext cx="1721573" cy="1636893"/>
            <a:chOff x="0" y="0"/>
            <a:chExt cx="1293983" cy="1230335"/>
          </a:xfrm>
        </p:grpSpPr>
        <p:sp>
          <p:nvSpPr>
            <p:cNvPr id="23" name="Freeform 23"/>
            <p:cNvSpPr/>
            <p:nvPr/>
          </p:nvSpPr>
          <p:spPr>
            <a:xfrm>
              <a:off x="0" y="0"/>
              <a:ext cx="1293983" cy="1230335"/>
            </a:xfrm>
            <a:custGeom>
              <a:avLst/>
              <a:gdLst/>
              <a:ahLst/>
              <a:cxnLst/>
              <a:rect l="l" t="t" r="r" b="b"/>
              <a:pathLst>
                <a:path w="1293983" h="1230335">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txBody>
            <a:bodyPr/>
            <a:lstStyle/>
            <a:p>
              <a:endParaRPr lang="en-US"/>
            </a:p>
          </p:txBody>
        </p:sp>
        <p:sp>
          <p:nvSpPr>
            <p:cNvPr id="24" name="TextBox 24"/>
            <p:cNvSpPr txBox="1"/>
            <p:nvPr/>
          </p:nvSpPr>
          <p:spPr>
            <a:xfrm>
              <a:off x="121311" y="58194"/>
              <a:ext cx="1051361" cy="1056797"/>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15074326" y="-21945"/>
            <a:ext cx="3131400" cy="3044568"/>
          </a:xfrm>
          <a:custGeom>
            <a:avLst/>
            <a:gdLst/>
            <a:ahLst/>
            <a:cxnLst/>
            <a:rect l="l" t="t" r="r" b="b"/>
            <a:pathLst>
              <a:path w="3131400" h="3044568">
                <a:moveTo>
                  <a:pt x="0" y="0"/>
                </a:moveTo>
                <a:lnTo>
                  <a:pt x="3131401" y="0"/>
                </a:lnTo>
                <a:lnTo>
                  <a:pt x="3131401" y="3044567"/>
                </a:lnTo>
                <a:lnTo>
                  <a:pt x="0" y="3044567"/>
                </a:lnTo>
                <a:lnTo>
                  <a:pt x="0" y="0"/>
                </a:lnTo>
                <a:close/>
              </a:path>
            </a:pathLst>
          </a:custGeom>
          <a:blipFill>
            <a:blip r:embed="rId9"/>
            <a:stretch>
              <a:fillRect/>
            </a:stretch>
          </a:blipFill>
        </p:spPr>
        <p:txBody>
          <a:bodyPr/>
          <a:lstStyle/>
          <a:p>
            <a:endParaRPr lang="en-US"/>
          </a:p>
        </p:txBody>
      </p:sp>
      <p:sp>
        <p:nvSpPr>
          <p:cNvPr id="26" name="TextBox 26"/>
          <p:cNvSpPr txBox="1"/>
          <p:nvPr/>
        </p:nvSpPr>
        <p:spPr>
          <a:xfrm>
            <a:off x="5339029" y="3417651"/>
            <a:ext cx="12657642" cy="2545982"/>
          </a:xfrm>
          <a:prstGeom prst="rect">
            <a:avLst/>
          </a:prstGeom>
        </p:spPr>
        <p:txBody>
          <a:bodyPr lIns="0" tIns="0" rIns="0" bIns="0" rtlCol="0" anchor="t">
            <a:spAutoFit/>
          </a:bodyPr>
          <a:lstStyle/>
          <a:p>
            <a:pPr algn="r">
              <a:lnSpc>
                <a:spcPts val="19017"/>
              </a:lnSpc>
            </a:pPr>
            <a:r>
              <a:rPr lang="en-US" sz="15336" spc="-797">
                <a:solidFill>
                  <a:srgbClr val="124A87"/>
                </a:solidFill>
                <a:latin typeface="Poppins"/>
              </a:rPr>
              <a:t>Q &amp; A</a:t>
            </a:r>
          </a:p>
        </p:txBody>
      </p:sp>
      <p:grpSp>
        <p:nvGrpSpPr>
          <p:cNvPr id="27" name="Group 27"/>
          <p:cNvGrpSpPr/>
          <p:nvPr/>
        </p:nvGrpSpPr>
        <p:grpSpPr>
          <a:xfrm>
            <a:off x="1332064" y="2471485"/>
            <a:ext cx="5344030" cy="534403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9" name="TextBox 2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213796" y="9217000"/>
            <a:ext cx="7653354" cy="592483"/>
          </a:xfrm>
          <a:prstGeom prst="rect">
            <a:avLst/>
          </a:prstGeom>
        </p:spPr>
        <p:txBody>
          <a:bodyPr lIns="0" tIns="0" rIns="0" bIns="0" rtlCol="0" anchor="t">
            <a:spAutoFit/>
          </a:bodyPr>
          <a:lstStyle/>
          <a:p>
            <a:pPr algn="just">
              <a:lnSpc>
                <a:spcPts val="4618"/>
              </a:lnSpc>
              <a:spcBef>
                <a:spcPct val="0"/>
              </a:spcBef>
            </a:pPr>
            <a:r>
              <a:rPr lang="en-US" sz="3298">
                <a:solidFill>
                  <a:srgbClr val="F0E448"/>
                </a:solidFill>
                <a:latin typeface="Poppins Medium"/>
              </a:rPr>
              <a:t>Rules Effective April 1, 2024</a:t>
            </a:r>
          </a:p>
        </p:txBody>
      </p:sp>
      <p:sp>
        <p:nvSpPr>
          <p:cNvPr id="31" name="TextBox 31"/>
          <p:cNvSpPr txBox="1"/>
          <p:nvPr/>
        </p:nvSpPr>
        <p:spPr>
          <a:xfrm>
            <a:off x="1524281" y="3509112"/>
            <a:ext cx="5032384" cy="4081719"/>
          </a:xfrm>
          <a:prstGeom prst="rect">
            <a:avLst/>
          </a:prstGeom>
        </p:spPr>
        <p:txBody>
          <a:bodyPr lIns="0" tIns="0" rIns="0" bIns="0" rtlCol="0" anchor="t">
            <a:spAutoFit/>
          </a:bodyPr>
          <a:lstStyle/>
          <a:p>
            <a:pPr algn="ctr">
              <a:lnSpc>
                <a:spcPts val="4378"/>
              </a:lnSpc>
            </a:pPr>
            <a:r>
              <a:rPr lang="en-US" sz="3127">
                <a:solidFill>
                  <a:srgbClr val="0E4D8D"/>
                </a:solidFill>
                <a:latin typeface="Poppins Bold"/>
              </a:rPr>
              <a:t>Training Materials &amp; Infographic Available on Commission’s website:</a:t>
            </a:r>
          </a:p>
          <a:p>
            <a:pPr algn="ctr">
              <a:lnSpc>
                <a:spcPts val="2698"/>
              </a:lnSpc>
            </a:pPr>
            <a:endParaRPr lang="en-US" sz="3127">
              <a:solidFill>
                <a:srgbClr val="0E4D8D"/>
              </a:solidFill>
              <a:latin typeface="Poppins Bold"/>
            </a:endParaRPr>
          </a:p>
          <a:p>
            <a:pPr algn="ctr">
              <a:lnSpc>
                <a:spcPts val="3678"/>
              </a:lnSpc>
            </a:pPr>
            <a:r>
              <a:rPr lang="en-US" sz="2627">
                <a:solidFill>
                  <a:srgbClr val="0E4D8D"/>
                </a:solidFill>
                <a:latin typeface="Poppins"/>
              </a:rPr>
              <a:t>https://juvenilecompact.org/</a:t>
            </a:r>
          </a:p>
          <a:p>
            <a:pPr algn="ctr">
              <a:lnSpc>
                <a:spcPts val="3678"/>
              </a:lnSpc>
            </a:pPr>
            <a:r>
              <a:rPr lang="en-US" sz="2627">
                <a:solidFill>
                  <a:srgbClr val="0E4D8D"/>
                </a:solidFill>
                <a:latin typeface="Poppins"/>
              </a:rPr>
              <a:t>training/training-materials</a:t>
            </a:r>
            <a:r>
              <a:rPr lang="en-US" sz="2627">
                <a:solidFill>
                  <a:srgbClr val="0E4D8D"/>
                </a:solidFill>
                <a:latin typeface="Poppins Medium"/>
              </a:rPr>
              <a:t>   </a:t>
            </a:r>
          </a:p>
          <a:p>
            <a:pPr algn="just">
              <a:lnSpc>
                <a:spcPts val="4518"/>
              </a:lnSpc>
            </a:pPr>
            <a:endParaRPr lang="en-US" sz="2627">
              <a:solidFill>
                <a:srgbClr val="0E4D8D"/>
              </a:solidFill>
              <a:latin typeface="Poppins Medium"/>
            </a:endParaRPr>
          </a:p>
          <a:p>
            <a:pPr algn="just">
              <a:lnSpc>
                <a:spcPts val="4518"/>
              </a:lnSpc>
              <a:spcBef>
                <a:spcPct val="0"/>
              </a:spcBef>
            </a:pPr>
            <a:endParaRPr lang="en-US" sz="2627">
              <a:solidFill>
                <a:srgbClr val="0E4D8D"/>
              </a:solidFill>
              <a:latin typeface="Poppins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49902" y="4145532"/>
            <a:ext cx="1733582" cy="650462"/>
            <a:chOff x="0" y="0"/>
            <a:chExt cx="331141" cy="124248"/>
          </a:xfrm>
        </p:grpSpPr>
        <p:sp>
          <p:nvSpPr>
            <p:cNvPr id="3" name="Freeform 3"/>
            <p:cNvSpPr/>
            <p:nvPr/>
          </p:nvSpPr>
          <p:spPr>
            <a:xfrm>
              <a:off x="0" y="0"/>
              <a:ext cx="331141" cy="124248"/>
            </a:xfrm>
            <a:custGeom>
              <a:avLst/>
              <a:gdLst/>
              <a:ahLst/>
              <a:cxnLst/>
              <a:rect l="l" t="t" r="r" b="b"/>
              <a:pathLst>
                <a:path w="331141" h="124248">
                  <a:moveTo>
                    <a:pt x="62124" y="0"/>
                  </a:moveTo>
                  <a:lnTo>
                    <a:pt x="269017" y="0"/>
                  </a:lnTo>
                  <a:cubicBezTo>
                    <a:pt x="303327" y="0"/>
                    <a:pt x="331141" y="27814"/>
                    <a:pt x="331141" y="62124"/>
                  </a:cubicBezTo>
                  <a:lnTo>
                    <a:pt x="331141" y="62124"/>
                  </a:lnTo>
                  <a:cubicBezTo>
                    <a:pt x="331141" y="78600"/>
                    <a:pt x="324596" y="94402"/>
                    <a:pt x="312945" y="106053"/>
                  </a:cubicBezTo>
                  <a:cubicBezTo>
                    <a:pt x="301294" y="117703"/>
                    <a:pt x="285493" y="124248"/>
                    <a:pt x="269017" y="124248"/>
                  </a:cubicBezTo>
                  <a:lnTo>
                    <a:pt x="62124" y="124248"/>
                  </a:lnTo>
                  <a:cubicBezTo>
                    <a:pt x="27814" y="124248"/>
                    <a:pt x="0" y="96434"/>
                    <a:pt x="0" y="62124"/>
                  </a:cubicBezTo>
                  <a:lnTo>
                    <a:pt x="0" y="62124"/>
                  </a:lnTo>
                  <a:cubicBezTo>
                    <a:pt x="0" y="27814"/>
                    <a:pt x="27814" y="0"/>
                    <a:pt x="62124" y="0"/>
                  </a:cubicBezTo>
                  <a:close/>
                </a:path>
              </a:pathLst>
            </a:custGeom>
            <a:solidFill>
              <a:srgbClr val="308CFF"/>
            </a:solidFill>
          </p:spPr>
          <p:txBody>
            <a:bodyPr/>
            <a:lstStyle/>
            <a:p>
              <a:endParaRPr lang="en-US"/>
            </a:p>
          </p:txBody>
        </p:sp>
        <p:sp>
          <p:nvSpPr>
            <p:cNvPr id="4" name="TextBox 4"/>
            <p:cNvSpPr txBox="1"/>
            <p:nvPr/>
          </p:nvSpPr>
          <p:spPr>
            <a:xfrm>
              <a:off x="0" y="-57150"/>
              <a:ext cx="331141" cy="18139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749902" y="5082995"/>
            <a:ext cx="1733582" cy="650462"/>
            <a:chOff x="0" y="0"/>
            <a:chExt cx="331141" cy="124248"/>
          </a:xfrm>
        </p:grpSpPr>
        <p:sp>
          <p:nvSpPr>
            <p:cNvPr id="6" name="Freeform 6"/>
            <p:cNvSpPr/>
            <p:nvPr/>
          </p:nvSpPr>
          <p:spPr>
            <a:xfrm>
              <a:off x="0" y="0"/>
              <a:ext cx="331141" cy="124248"/>
            </a:xfrm>
            <a:custGeom>
              <a:avLst/>
              <a:gdLst/>
              <a:ahLst/>
              <a:cxnLst/>
              <a:rect l="l" t="t" r="r" b="b"/>
              <a:pathLst>
                <a:path w="331141" h="124248">
                  <a:moveTo>
                    <a:pt x="62124" y="0"/>
                  </a:moveTo>
                  <a:lnTo>
                    <a:pt x="269017" y="0"/>
                  </a:lnTo>
                  <a:cubicBezTo>
                    <a:pt x="303327" y="0"/>
                    <a:pt x="331141" y="27814"/>
                    <a:pt x="331141" y="62124"/>
                  </a:cubicBezTo>
                  <a:lnTo>
                    <a:pt x="331141" y="62124"/>
                  </a:lnTo>
                  <a:cubicBezTo>
                    <a:pt x="331141" y="78600"/>
                    <a:pt x="324596" y="94402"/>
                    <a:pt x="312945" y="106053"/>
                  </a:cubicBezTo>
                  <a:cubicBezTo>
                    <a:pt x="301294" y="117703"/>
                    <a:pt x="285493" y="124248"/>
                    <a:pt x="269017" y="124248"/>
                  </a:cubicBezTo>
                  <a:lnTo>
                    <a:pt x="62124" y="124248"/>
                  </a:lnTo>
                  <a:cubicBezTo>
                    <a:pt x="27814" y="124248"/>
                    <a:pt x="0" y="96434"/>
                    <a:pt x="0" y="62124"/>
                  </a:cubicBezTo>
                  <a:lnTo>
                    <a:pt x="0" y="62124"/>
                  </a:lnTo>
                  <a:cubicBezTo>
                    <a:pt x="0" y="27814"/>
                    <a:pt x="27814" y="0"/>
                    <a:pt x="62124" y="0"/>
                  </a:cubicBezTo>
                  <a:close/>
                </a:path>
              </a:pathLst>
            </a:custGeom>
            <a:solidFill>
              <a:srgbClr val="308CFF"/>
            </a:solidFill>
          </p:spPr>
          <p:txBody>
            <a:bodyPr/>
            <a:lstStyle/>
            <a:p>
              <a:endParaRPr lang="en-US"/>
            </a:p>
          </p:txBody>
        </p:sp>
        <p:sp>
          <p:nvSpPr>
            <p:cNvPr id="7" name="TextBox 7"/>
            <p:cNvSpPr txBox="1"/>
            <p:nvPr/>
          </p:nvSpPr>
          <p:spPr>
            <a:xfrm>
              <a:off x="0" y="-57150"/>
              <a:ext cx="331141" cy="18139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749902" y="6022387"/>
            <a:ext cx="1733582" cy="650462"/>
            <a:chOff x="0" y="0"/>
            <a:chExt cx="331141" cy="124248"/>
          </a:xfrm>
        </p:grpSpPr>
        <p:sp>
          <p:nvSpPr>
            <p:cNvPr id="9" name="Freeform 9"/>
            <p:cNvSpPr/>
            <p:nvPr/>
          </p:nvSpPr>
          <p:spPr>
            <a:xfrm>
              <a:off x="0" y="0"/>
              <a:ext cx="331141" cy="124248"/>
            </a:xfrm>
            <a:custGeom>
              <a:avLst/>
              <a:gdLst/>
              <a:ahLst/>
              <a:cxnLst/>
              <a:rect l="l" t="t" r="r" b="b"/>
              <a:pathLst>
                <a:path w="331141" h="124248">
                  <a:moveTo>
                    <a:pt x="62124" y="0"/>
                  </a:moveTo>
                  <a:lnTo>
                    <a:pt x="269017" y="0"/>
                  </a:lnTo>
                  <a:cubicBezTo>
                    <a:pt x="303327" y="0"/>
                    <a:pt x="331141" y="27814"/>
                    <a:pt x="331141" y="62124"/>
                  </a:cubicBezTo>
                  <a:lnTo>
                    <a:pt x="331141" y="62124"/>
                  </a:lnTo>
                  <a:cubicBezTo>
                    <a:pt x="331141" y="78600"/>
                    <a:pt x="324596" y="94402"/>
                    <a:pt x="312945" y="106053"/>
                  </a:cubicBezTo>
                  <a:cubicBezTo>
                    <a:pt x="301294" y="117703"/>
                    <a:pt x="285493" y="124248"/>
                    <a:pt x="269017" y="124248"/>
                  </a:cubicBezTo>
                  <a:lnTo>
                    <a:pt x="62124" y="124248"/>
                  </a:lnTo>
                  <a:cubicBezTo>
                    <a:pt x="27814" y="124248"/>
                    <a:pt x="0" y="96434"/>
                    <a:pt x="0" y="62124"/>
                  </a:cubicBezTo>
                  <a:lnTo>
                    <a:pt x="0" y="62124"/>
                  </a:lnTo>
                  <a:cubicBezTo>
                    <a:pt x="0" y="27814"/>
                    <a:pt x="27814" y="0"/>
                    <a:pt x="62124" y="0"/>
                  </a:cubicBezTo>
                  <a:close/>
                </a:path>
              </a:pathLst>
            </a:custGeom>
            <a:solidFill>
              <a:srgbClr val="308CFF"/>
            </a:solidFill>
          </p:spPr>
          <p:txBody>
            <a:bodyPr/>
            <a:lstStyle/>
            <a:p>
              <a:endParaRPr lang="en-US"/>
            </a:p>
          </p:txBody>
        </p:sp>
        <p:sp>
          <p:nvSpPr>
            <p:cNvPr id="10" name="TextBox 10"/>
            <p:cNvSpPr txBox="1"/>
            <p:nvPr/>
          </p:nvSpPr>
          <p:spPr>
            <a:xfrm>
              <a:off x="0" y="-57150"/>
              <a:ext cx="331141" cy="181398"/>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6749902" y="6961779"/>
            <a:ext cx="1733582" cy="650462"/>
            <a:chOff x="0" y="0"/>
            <a:chExt cx="331141" cy="124248"/>
          </a:xfrm>
        </p:grpSpPr>
        <p:sp>
          <p:nvSpPr>
            <p:cNvPr id="12" name="Freeform 12"/>
            <p:cNvSpPr/>
            <p:nvPr/>
          </p:nvSpPr>
          <p:spPr>
            <a:xfrm>
              <a:off x="0" y="0"/>
              <a:ext cx="331141" cy="124248"/>
            </a:xfrm>
            <a:custGeom>
              <a:avLst/>
              <a:gdLst/>
              <a:ahLst/>
              <a:cxnLst/>
              <a:rect l="l" t="t" r="r" b="b"/>
              <a:pathLst>
                <a:path w="331141" h="124248">
                  <a:moveTo>
                    <a:pt x="62124" y="0"/>
                  </a:moveTo>
                  <a:lnTo>
                    <a:pt x="269017" y="0"/>
                  </a:lnTo>
                  <a:cubicBezTo>
                    <a:pt x="303327" y="0"/>
                    <a:pt x="331141" y="27814"/>
                    <a:pt x="331141" y="62124"/>
                  </a:cubicBezTo>
                  <a:lnTo>
                    <a:pt x="331141" y="62124"/>
                  </a:lnTo>
                  <a:cubicBezTo>
                    <a:pt x="331141" y="78600"/>
                    <a:pt x="324596" y="94402"/>
                    <a:pt x="312945" y="106053"/>
                  </a:cubicBezTo>
                  <a:cubicBezTo>
                    <a:pt x="301294" y="117703"/>
                    <a:pt x="285493" y="124248"/>
                    <a:pt x="269017" y="124248"/>
                  </a:cubicBezTo>
                  <a:lnTo>
                    <a:pt x="62124" y="124248"/>
                  </a:lnTo>
                  <a:cubicBezTo>
                    <a:pt x="27814" y="124248"/>
                    <a:pt x="0" y="96434"/>
                    <a:pt x="0" y="62124"/>
                  </a:cubicBezTo>
                  <a:lnTo>
                    <a:pt x="0" y="62124"/>
                  </a:lnTo>
                  <a:cubicBezTo>
                    <a:pt x="0" y="27814"/>
                    <a:pt x="27814" y="0"/>
                    <a:pt x="62124" y="0"/>
                  </a:cubicBezTo>
                  <a:close/>
                </a:path>
              </a:pathLst>
            </a:custGeom>
            <a:solidFill>
              <a:srgbClr val="308CFF"/>
            </a:solidFill>
          </p:spPr>
          <p:txBody>
            <a:bodyPr/>
            <a:lstStyle/>
            <a:p>
              <a:endParaRPr lang="en-US"/>
            </a:p>
          </p:txBody>
        </p:sp>
        <p:sp>
          <p:nvSpPr>
            <p:cNvPr id="13" name="TextBox 13"/>
            <p:cNvSpPr txBox="1"/>
            <p:nvPr/>
          </p:nvSpPr>
          <p:spPr>
            <a:xfrm>
              <a:off x="0" y="-57150"/>
              <a:ext cx="331141" cy="181398"/>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913808" y="4231838"/>
            <a:ext cx="477849" cy="47784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918246" y="711760"/>
            <a:ext cx="14051979" cy="1327912"/>
          </a:xfrm>
          <a:prstGeom prst="rect">
            <a:avLst/>
          </a:prstGeom>
        </p:spPr>
        <p:txBody>
          <a:bodyPr lIns="0" tIns="0" rIns="0" bIns="0" rtlCol="0" anchor="t">
            <a:spAutoFit/>
          </a:bodyPr>
          <a:lstStyle/>
          <a:p>
            <a:pPr algn="ctr">
              <a:lnSpc>
                <a:spcPts val="10283"/>
              </a:lnSpc>
              <a:spcBef>
                <a:spcPct val="0"/>
              </a:spcBef>
            </a:pPr>
            <a:r>
              <a:rPr lang="en-US" sz="7345">
                <a:solidFill>
                  <a:srgbClr val="0E4D8D"/>
                </a:solidFill>
                <a:latin typeface="Poppins Ultra-Bold"/>
              </a:rPr>
              <a:t>Training Agenda</a:t>
            </a:r>
          </a:p>
        </p:txBody>
      </p:sp>
      <p:grpSp>
        <p:nvGrpSpPr>
          <p:cNvPr id="18" name="Group 18"/>
          <p:cNvGrpSpPr/>
          <p:nvPr/>
        </p:nvGrpSpPr>
        <p:grpSpPr>
          <a:xfrm>
            <a:off x="7922437" y="5170266"/>
            <a:ext cx="477849" cy="47784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6913808" y="6108693"/>
            <a:ext cx="477849" cy="47784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7838385" y="7058938"/>
            <a:ext cx="477849" cy="47784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6" name="TextBox 2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6913808" y="8011463"/>
            <a:ext cx="477849" cy="47784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9" name="TextBox 2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7644075" y="8466819"/>
            <a:ext cx="477849" cy="477849"/>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2" name="TextBox 3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7806037" y="8687759"/>
            <a:ext cx="346565" cy="346565"/>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5" name="TextBox 3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8282287" y="8861042"/>
            <a:ext cx="346565" cy="346565"/>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8" name="TextBox 3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17280853" y="741377"/>
            <a:ext cx="3470007" cy="3446936"/>
            <a:chOff x="0" y="0"/>
            <a:chExt cx="812800" cy="807396"/>
          </a:xfrm>
        </p:grpSpPr>
        <p:sp>
          <p:nvSpPr>
            <p:cNvPr id="40" name="Freeform 40"/>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txBody>
            <a:bodyPr/>
            <a:lstStyle/>
            <a:p>
              <a:endParaRPr lang="en-US"/>
            </a:p>
          </p:txBody>
        </p:sp>
        <p:sp>
          <p:nvSpPr>
            <p:cNvPr id="41" name="TextBox 41"/>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42" name="Group 42"/>
          <p:cNvGrpSpPr/>
          <p:nvPr/>
        </p:nvGrpSpPr>
        <p:grpSpPr>
          <a:xfrm>
            <a:off x="16689450" y="-647890"/>
            <a:ext cx="2326407" cy="2310939"/>
            <a:chOff x="0" y="0"/>
            <a:chExt cx="812800" cy="807396"/>
          </a:xfrm>
        </p:grpSpPr>
        <p:sp>
          <p:nvSpPr>
            <p:cNvPr id="43" name="Freeform 43"/>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E4D8D"/>
            </a:solidFill>
          </p:spPr>
          <p:txBody>
            <a:bodyPr/>
            <a:lstStyle/>
            <a:p>
              <a:endParaRPr lang="en-US"/>
            </a:p>
          </p:txBody>
        </p:sp>
        <p:sp>
          <p:nvSpPr>
            <p:cNvPr id="44" name="TextBox 44"/>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45" name="Group 45"/>
          <p:cNvGrpSpPr/>
          <p:nvPr/>
        </p:nvGrpSpPr>
        <p:grpSpPr>
          <a:xfrm>
            <a:off x="15672673" y="1562083"/>
            <a:ext cx="836377" cy="830816"/>
            <a:chOff x="0" y="0"/>
            <a:chExt cx="812800" cy="807396"/>
          </a:xfrm>
        </p:grpSpPr>
        <p:sp>
          <p:nvSpPr>
            <p:cNvPr id="46" name="Freeform 46"/>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txBody>
            <a:bodyPr/>
            <a:lstStyle/>
            <a:p>
              <a:endParaRPr lang="en-US"/>
            </a:p>
          </p:txBody>
        </p:sp>
        <p:sp>
          <p:nvSpPr>
            <p:cNvPr id="47" name="TextBox 47"/>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a:off x="16703681" y="4069299"/>
            <a:ext cx="1081391" cy="1074201"/>
            <a:chOff x="0" y="0"/>
            <a:chExt cx="812800" cy="807396"/>
          </a:xfrm>
        </p:grpSpPr>
        <p:sp>
          <p:nvSpPr>
            <p:cNvPr id="49" name="Freeform 49"/>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E4D8D"/>
            </a:solidFill>
          </p:spPr>
          <p:txBody>
            <a:bodyPr/>
            <a:lstStyle/>
            <a:p>
              <a:endParaRPr lang="en-US"/>
            </a:p>
          </p:txBody>
        </p:sp>
        <p:sp>
          <p:nvSpPr>
            <p:cNvPr id="50" name="TextBox 50"/>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51" name="Group 51"/>
          <p:cNvGrpSpPr/>
          <p:nvPr/>
        </p:nvGrpSpPr>
        <p:grpSpPr>
          <a:xfrm>
            <a:off x="-1467123" y="4069299"/>
            <a:ext cx="7249285" cy="7201087"/>
            <a:chOff x="0" y="0"/>
            <a:chExt cx="812800" cy="807396"/>
          </a:xfrm>
        </p:grpSpPr>
        <p:sp>
          <p:nvSpPr>
            <p:cNvPr id="52" name="Freeform 52"/>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txBody>
            <a:bodyPr/>
            <a:lstStyle/>
            <a:p>
              <a:endParaRPr lang="en-US"/>
            </a:p>
          </p:txBody>
        </p:sp>
        <p:sp>
          <p:nvSpPr>
            <p:cNvPr id="53" name="TextBox 53"/>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73808" y="3484831"/>
            <a:ext cx="6376035" cy="6376035"/>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2"/>
              <a:stretch>
                <a:fillRect l="-31466" r="-31466"/>
              </a:stretch>
            </a:blipFill>
          </p:spPr>
          <p:txBody>
            <a:bodyPr/>
            <a:lstStyle/>
            <a:p>
              <a:endParaRPr lang="en-US"/>
            </a:p>
          </p:txBody>
        </p:sp>
      </p:grpSp>
      <p:sp>
        <p:nvSpPr>
          <p:cNvPr id="56" name="TextBox 56"/>
          <p:cNvSpPr txBox="1"/>
          <p:nvPr/>
        </p:nvSpPr>
        <p:spPr>
          <a:xfrm>
            <a:off x="8751089" y="4947305"/>
            <a:ext cx="5783833" cy="700955"/>
          </a:xfrm>
          <a:prstGeom prst="rect">
            <a:avLst/>
          </a:prstGeom>
        </p:spPr>
        <p:txBody>
          <a:bodyPr lIns="0" tIns="0" rIns="0" bIns="0" rtlCol="0" anchor="t">
            <a:spAutoFit/>
          </a:bodyPr>
          <a:lstStyle/>
          <a:p>
            <a:pPr>
              <a:lnSpc>
                <a:spcPts val="5445"/>
              </a:lnSpc>
              <a:spcBef>
                <a:spcPct val="0"/>
              </a:spcBef>
            </a:pPr>
            <a:r>
              <a:rPr lang="en-US" sz="3889">
                <a:solidFill>
                  <a:srgbClr val="124A87"/>
                </a:solidFill>
                <a:latin typeface="Poppins Ultra-Bold"/>
              </a:rPr>
              <a:t>Review Form Changes</a:t>
            </a:r>
          </a:p>
        </p:txBody>
      </p:sp>
      <p:sp>
        <p:nvSpPr>
          <p:cNvPr id="57" name="TextBox 57"/>
          <p:cNvSpPr txBox="1"/>
          <p:nvPr/>
        </p:nvSpPr>
        <p:spPr>
          <a:xfrm>
            <a:off x="8751089" y="5885732"/>
            <a:ext cx="8172983" cy="700955"/>
          </a:xfrm>
          <a:prstGeom prst="rect">
            <a:avLst/>
          </a:prstGeom>
        </p:spPr>
        <p:txBody>
          <a:bodyPr lIns="0" tIns="0" rIns="0" bIns="0" rtlCol="0" anchor="t">
            <a:spAutoFit/>
          </a:bodyPr>
          <a:lstStyle/>
          <a:p>
            <a:pPr>
              <a:lnSpc>
                <a:spcPts val="5445"/>
              </a:lnSpc>
              <a:spcBef>
                <a:spcPct val="0"/>
              </a:spcBef>
            </a:pPr>
            <a:r>
              <a:rPr lang="en-US" sz="3889">
                <a:solidFill>
                  <a:srgbClr val="124A87"/>
                </a:solidFill>
                <a:latin typeface="Poppins Ultra-Bold"/>
              </a:rPr>
              <a:t>Demonstrate UNITY Changes</a:t>
            </a:r>
          </a:p>
        </p:txBody>
      </p:sp>
      <p:sp>
        <p:nvSpPr>
          <p:cNvPr id="58" name="TextBox 58"/>
          <p:cNvSpPr txBox="1"/>
          <p:nvPr/>
        </p:nvSpPr>
        <p:spPr>
          <a:xfrm>
            <a:off x="8751089" y="6826838"/>
            <a:ext cx="3134971" cy="700955"/>
          </a:xfrm>
          <a:prstGeom prst="rect">
            <a:avLst/>
          </a:prstGeom>
        </p:spPr>
        <p:txBody>
          <a:bodyPr lIns="0" tIns="0" rIns="0" bIns="0" rtlCol="0" anchor="t">
            <a:spAutoFit/>
          </a:bodyPr>
          <a:lstStyle/>
          <a:p>
            <a:pPr>
              <a:lnSpc>
                <a:spcPts val="5445"/>
              </a:lnSpc>
              <a:spcBef>
                <a:spcPct val="0"/>
              </a:spcBef>
            </a:pPr>
            <a:r>
              <a:rPr lang="en-US" sz="3889">
                <a:solidFill>
                  <a:srgbClr val="124A87"/>
                </a:solidFill>
                <a:latin typeface="Poppins Ultra-Bold"/>
              </a:rPr>
              <a:t>Q &amp; A</a:t>
            </a:r>
          </a:p>
        </p:txBody>
      </p:sp>
      <p:grpSp>
        <p:nvGrpSpPr>
          <p:cNvPr id="59" name="Group 59"/>
          <p:cNvGrpSpPr/>
          <p:nvPr/>
        </p:nvGrpSpPr>
        <p:grpSpPr>
          <a:xfrm>
            <a:off x="762641" y="3517333"/>
            <a:ext cx="1081391" cy="1074201"/>
            <a:chOff x="0" y="0"/>
            <a:chExt cx="812800" cy="807396"/>
          </a:xfrm>
        </p:grpSpPr>
        <p:sp>
          <p:nvSpPr>
            <p:cNvPr id="60" name="Freeform 60"/>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E4D8D"/>
            </a:solidFill>
          </p:spPr>
          <p:txBody>
            <a:bodyPr/>
            <a:lstStyle/>
            <a:p>
              <a:endParaRPr lang="en-US"/>
            </a:p>
          </p:txBody>
        </p:sp>
        <p:sp>
          <p:nvSpPr>
            <p:cNvPr id="61" name="TextBox 61"/>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4945785" y="8698213"/>
            <a:ext cx="836377" cy="830816"/>
            <a:chOff x="0" y="0"/>
            <a:chExt cx="812800" cy="807396"/>
          </a:xfrm>
        </p:grpSpPr>
        <p:sp>
          <p:nvSpPr>
            <p:cNvPr id="63" name="Freeform 63"/>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C3C3C3"/>
            </a:solidFill>
          </p:spPr>
          <p:txBody>
            <a:bodyPr/>
            <a:lstStyle/>
            <a:p>
              <a:endParaRPr lang="en-US"/>
            </a:p>
          </p:txBody>
        </p:sp>
        <p:sp>
          <p:nvSpPr>
            <p:cNvPr id="64" name="TextBox 64"/>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sp>
        <p:nvSpPr>
          <p:cNvPr id="65" name="TextBox 65"/>
          <p:cNvSpPr txBox="1"/>
          <p:nvPr/>
        </p:nvSpPr>
        <p:spPr>
          <a:xfrm>
            <a:off x="8751089" y="4031232"/>
            <a:ext cx="8793961" cy="700955"/>
          </a:xfrm>
          <a:prstGeom prst="rect">
            <a:avLst/>
          </a:prstGeom>
        </p:spPr>
        <p:txBody>
          <a:bodyPr lIns="0" tIns="0" rIns="0" bIns="0" rtlCol="0" anchor="t">
            <a:spAutoFit/>
          </a:bodyPr>
          <a:lstStyle/>
          <a:p>
            <a:pPr>
              <a:lnSpc>
                <a:spcPts val="5445"/>
              </a:lnSpc>
              <a:spcBef>
                <a:spcPct val="0"/>
              </a:spcBef>
            </a:pPr>
            <a:r>
              <a:rPr lang="en-US" sz="3889">
                <a:solidFill>
                  <a:srgbClr val="124A87"/>
                </a:solidFill>
                <a:latin typeface="Poppins Ultra-Bold"/>
              </a:rPr>
              <a:t>Review ICJ Rule Changes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71971" y="4786141"/>
            <a:ext cx="1597297" cy="599326"/>
            <a:chOff x="0" y="0"/>
            <a:chExt cx="331141" cy="124248"/>
          </a:xfrm>
        </p:grpSpPr>
        <p:sp>
          <p:nvSpPr>
            <p:cNvPr id="3" name="Freeform 3"/>
            <p:cNvSpPr/>
            <p:nvPr/>
          </p:nvSpPr>
          <p:spPr>
            <a:xfrm>
              <a:off x="0" y="0"/>
              <a:ext cx="331141" cy="124248"/>
            </a:xfrm>
            <a:custGeom>
              <a:avLst/>
              <a:gdLst/>
              <a:ahLst/>
              <a:cxnLst/>
              <a:rect l="l" t="t" r="r" b="b"/>
              <a:pathLst>
                <a:path w="331141" h="124248">
                  <a:moveTo>
                    <a:pt x="62124" y="0"/>
                  </a:moveTo>
                  <a:lnTo>
                    <a:pt x="269017" y="0"/>
                  </a:lnTo>
                  <a:cubicBezTo>
                    <a:pt x="303327" y="0"/>
                    <a:pt x="331141" y="27814"/>
                    <a:pt x="331141" y="62124"/>
                  </a:cubicBezTo>
                  <a:lnTo>
                    <a:pt x="331141" y="62124"/>
                  </a:lnTo>
                  <a:cubicBezTo>
                    <a:pt x="331141" y="78600"/>
                    <a:pt x="324596" y="94402"/>
                    <a:pt x="312945" y="106053"/>
                  </a:cubicBezTo>
                  <a:cubicBezTo>
                    <a:pt x="301294" y="117703"/>
                    <a:pt x="285493" y="124248"/>
                    <a:pt x="269017" y="124248"/>
                  </a:cubicBezTo>
                  <a:lnTo>
                    <a:pt x="62124" y="124248"/>
                  </a:lnTo>
                  <a:cubicBezTo>
                    <a:pt x="27814" y="124248"/>
                    <a:pt x="0" y="96434"/>
                    <a:pt x="0" y="62124"/>
                  </a:cubicBezTo>
                  <a:lnTo>
                    <a:pt x="0" y="62124"/>
                  </a:lnTo>
                  <a:cubicBezTo>
                    <a:pt x="0" y="27814"/>
                    <a:pt x="27814" y="0"/>
                    <a:pt x="62124" y="0"/>
                  </a:cubicBezTo>
                  <a:close/>
                </a:path>
              </a:pathLst>
            </a:custGeom>
            <a:solidFill>
              <a:srgbClr val="308CFF"/>
            </a:solidFill>
          </p:spPr>
          <p:txBody>
            <a:bodyPr/>
            <a:lstStyle/>
            <a:p>
              <a:endParaRPr lang="en-US"/>
            </a:p>
          </p:txBody>
        </p:sp>
        <p:sp>
          <p:nvSpPr>
            <p:cNvPr id="4" name="TextBox 4"/>
            <p:cNvSpPr txBox="1"/>
            <p:nvPr/>
          </p:nvSpPr>
          <p:spPr>
            <a:xfrm>
              <a:off x="0" y="-57150"/>
              <a:ext cx="331141" cy="18139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371971" y="5649906"/>
            <a:ext cx="1597297" cy="599326"/>
            <a:chOff x="0" y="0"/>
            <a:chExt cx="331141" cy="124248"/>
          </a:xfrm>
        </p:grpSpPr>
        <p:sp>
          <p:nvSpPr>
            <p:cNvPr id="6" name="Freeform 6"/>
            <p:cNvSpPr/>
            <p:nvPr/>
          </p:nvSpPr>
          <p:spPr>
            <a:xfrm>
              <a:off x="0" y="0"/>
              <a:ext cx="331141" cy="124248"/>
            </a:xfrm>
            <a:custGeom>
              <a:avLst/>
              <a:gdLst/>
              <a:ahLst/>
              <a:cxnLst/>
              <a:rect l="l" t="t" r="r" b="b"/>
              <a:pathLst>
                <a:path w="331141" h="124248">
                  <a:moveTo>
                    <a:pt x="62124" y="0"/>
                  </a:moveTo>
                  <a:lnTo>
                    <a:pt x="269017" y="0"/>
                  </a:lnTo>
                  <a:cubicBezTo>
                    <a:pt x="303327" y="0"/>
                    <a:pt x="331141" y="27814"/>
                    <a:pt x="331141" y="62124"/>
                  </a:cubicBezTo>
                  <a:lnTo>
                    <a:pt x="331141" y="62124"/>
                  </a:lnTo>
                  <a:cubicBezTo>
                    <a:pt x="331141" y="78600"/>
                    <a:pt x="324596" y="94402"/>
                    <a:pt x="312945" y="106053"/>
                  </a:cubicBezTo>
                  <a:cubicBezTo>
                    <a:pt x="301294" y="117703"/>
                    <a:pt x="285493" y="124248"/>
                    <a:pt x="269017" y="124248"/>
                  </a:cubicBezTo>
                  <a:lnTo>
                    <a:pt x="62124" y="124248"/>
                  </a:lnTo>
                  <a:cubicBezTo>
                    <a:pt x="27814" y="124248"/>
                    <a:pt x="0" y="96434"/>
                    <a:pt x="0" y="62124"/>
                  </a:cubicBezTo>
                  <a:lnTo>
                    <a:pt x="0" y="62124"/>
                  </a:lnTo>
                  <a:cubicBezTo>
                    <a:pt x="0" y="27814"/>
                    <a:pt x="27814" y="0"/>
                    <a:pt x="62124" y="0"/>
                  </a:cubicBezTo>
                  <a:close/>
                </a:path>
              </a:pathLst>
            </a:custGeom>
            <a:solidFill>
              <a:srgbClr val="308CFF"/>
            </a:solidFill>
          </p:spPr>
          <p:txBody>
            <a:bodyPr/>
            <a:lstStyle/>
            <a:p>
              <a:endParaRPr lang="en-US"/>
            </a:p>
          </p:txBody>
        </p:sp>
        <p:sp>
          <p:nvSpPr>
            <p:cNvPr id="7" name="TextBox 7"/>
            <p:cNvSpPr txBox="1"/>
            <p:nvPr/>
          </p:nvSpPr>
          <p:spPr>
            <a:xfrm>
              <a:off x="0" y="-57150"/>
              <a:ext cx="331141" cy="18139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371971" y="6515448"/>
            <a:ext cx="1597297" cy="599326"/>
            <a:chOff x="0" y="0"/>
            <a:chExt cx="331141" cy="124248"/>
          </a:xfrm>
        </p:grpSpPr>
        <p:sp>
          <p:nvSpPr>
            <p:cNvPr id="9" name="Freeform 9"/>
            <p:cNvSpPr/>
            <p:nvPr/>
          </p:nvSpPr>
          <p:spPr>
            <a:xfrm>
              <a:off x="0" y="0"/>
              <a:ext cx="331141" cy="124248"/>
            </a:xfrm>
            <a:custGeom>
              <a:avLst/>
              <a:gdLst/>
              <a:ahLst/>
              <a:cxnLst/>
              <a:rect l="l" t="t" r="r" b="b"/>
              <a:pathLst>
                <a:path w="331141" h="124248">
                  <a:moveTo>
                    <a:pt x="62124" y="0"/>
                  </a:moveTo>
                  <a:lnTo>
                    <a:pt x="269017" y="0"/>
                  </a:lnTo>
                  <a:cubicBezTo>
                    <a:pt x="303327" y="0"/>
                    <a:pt x="331141" y="27814"/>
                    <a:pt x="331141" y="62124"/>
                  </a:cubicBezTo>
                  <a:lnTo>
                    <a:pt x="331141" y="62124"/>
                  </a:lnTo>
                  <a:cubicBezTo>
                    <a:pt x="331141" y="78600"/>
                    <a:pt x="324596" y="94402"/>
                    <a:pt x="312945" y="106053"/>
                  </a:cubicBezTo>
                  <a:cubicBezTo>
                    <a:pt x="301294" y="117703"/>
                    <a:pt x="285493" y="124248"/>
                    <a:pt x="269017" y="124248"/>
                  </a:cubicBezTo>
                  <a:lnTo>
                    <a:pt x="62124" y="124248"/>
                  </a:lnTo>
                  <a:cubicBezTo>
                    <a:pt x="27814" y="124248"/>
                    <a:pt x="0" y="96434"/>
                    <a:pt x="0" y="62124"/>
                  </a:cubicBezTo>
                  <a:lnTo>
                    <a:pt x="0" y="62124"/>
                  </a:lnTo>
                  <a:cubicBezTo>
                    <a:pt x="0" y="27814"/>
                    <a:pt x="27814" y="0"/>
                    <a:pt x="62124" y="0"/>
                  </a:cubicBezTo>
                  <a:close/>
                </a:path>
              </a:pathLst>
            </a:custGeom>
            <a:solidFill>
              <a:srgbClr val="308CFF"/>
            </a:solidFill>
          </p:spPr>
          <p:txBody>
            <a:bodyPr/>
            <a:lstStyle/>
            <a:p>
              <a:endParaRPr lang="en-US"/>
            </a:p>
          </p:txBody>
        </p:sp>
        <p:sp>
          <p:nvSpPr>
            <p:cNvPr id="10" name="TextBox 10"/>
            <p:cNvSpPr txBox="1"/>
            <p:nvPr/>
          </p:nvSpPr>
          <p:spPr>
            <a:xfrm>
              <a:off x="0" y="-57150"/>
              <a:ext cx="331141" cy="181398"/>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371971" y="7658595"/>
            <a:ext cx="1597297" cy="599326"/>
            <a:chOff x="0" y="0"/>
            <a:chExt cx="331141" cy="124248"/>
          </a:xfrm>
        </p:grpSpPr>
        <p:sp>
          <p:nvSpPr>
            <p:cNvPr id="12" name="Freeform 12"/>
            <p:cNvSpPr/>
            <p:nvPr/>
          </p:nvSpPr>
          <p:spPr>
            <a:xfrm>
              <a:off x="0" y="0"/>
              <a:ext cx="331141" cy="124248"/>
            </a:xfrm>
            <a:custGeom>
              <a:avLst/>
              <a:gdLst/>
              <a:ahLst/>
              <a:cxnLst/>
              <a:rect l="l" t="t" r="r" b="b"/>
              <a:pathLst>
                <a:path w="331141" h="124248">
                  <a:moveTo>
                    <a:pt x="62124" y="0"/>
                  </a:moveTo>
                  <a:lnTo>
                    <a:pt x="269017" y="0"/>
                  </a:lnTo>
                  <a:cubicBezTo>
                    <a:pt x="303327" y="0"/>
                    <a:pt x="331141" y="27814"/>
                    <a:pt x="331141" y="62124"/>
                  </a:cubicBezTo>
                  <a:lnTo>
                    <a:pt x="331141" y="62124"/>
                  </a:lnTo>
                  <a:cubicBezTo>
                    <a:pt x="331141" y="78600"/>
                    <a:pt x="324596" y="94402"/>
                    <a:pt x="312945" y="106053"/>
                  </a:cubicBezTo>
                  <a:cubicBezTo>
                    <a:pt x="301294" y="117703"/>
                    <a:pt x="285493" y="124248"/>
                    <a:pt x="269017" y="124248"/>
                  </a:cubicBezTo>
                  <a:lnTo>
                    <a:pt x="62124" y="124248"/>
                  </a:lnTo>
                  <a:cubicBezTo>
                    <a:pt x="27814" y="124248"/>
                    <a:pt x="0" y="96434"/>
                    <a:pt x="0" y="62124"/>
                  </a:cubicBezTo>
                  <a:lnTo>
                    <a:pt x="0" y="62124"/>
                  </a:lnTo>
                  <a:cubicBezTo>
                    <a:pt x="0" y="27814"/>
                    <a:pt x="27814" y="0"/>
                    <a:pt x="62124" y="0"/>
                  </a:cubicBezTo>
                  <a:close/>
                </a:path>
              </a:pathLst>
            </a:custGeom>
            <a:solidFill>
              <a:srgbClr val="308CFF"/>
            </a:solidFill>
          </p:spPr>
          <p:txBody>
            <a:bodyPr/>
            <a:lstStyle/>
            <a:p>
              <a:endParaRPr lang="en-US"/>
            </a:p>
          </p:txBody>
        </p:sp>
        <p:sp>
          <p:nvSpPr>
            <p:cNvPr id="13" name="TextBox 13"/>
            <p:cNvSpPr txBox="1"/>
            <p:nvPr/>
          </p:nvSpPr>
          <p:spPr>
            <a:xfrm>
              <a:off x="0" y="-57150"/>
              <a:ext cx="331141" cy="181398"/>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2522992" y="4865662"/>
            <a:ext cx="440283" cy="44028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906816" y="374203"/>
            <a:ext cx="14051979" cy="1202816"/>
          </a:xfrm>
          <a:prstGeom prst="rect">
            <a:avLst/>
          </a:prstGeom>
        </p:spPr>
        <p:txBody>
          <a:bodyPr lIns="0" tIns="0" rIns="0" bIns="0" rtlCol="0" anchor="t">
            <a:spAutoFit/>
          </a:bodyPr>
          <a:lstStyle/>
          <a:p>
            <a:pPr algn="ctr">
              <a:lnSpc>
                <a:spcPts val="9303"/>
              </a:lnSpc>
              <a:spcBef>
                <a:spcPct val="0"/>
              </a:spcBef>
            </a:pPr>
            <a:r>
              <a:rPr lang="en-US" sz="6645">
                <a:solidFill>
                  <a:srgbClr val="0E4D8D"/>
                </a:solidFill>
                <a:latin typeface="Poppins Ultra-Bold"/>
              </a:rPr>
              <a:t>Which ICJ Rules are Changing?</a:t>
            </a:r>
          </a:p>
        </p:txBody>
      </p:sp>
      <p:grpSp>
        <p:nvGrpSpPr>
          <p:cNvPr id="18" name="Group 18"/>
          <p:cNvGrpSpPr/>
          <p:nvPr/>
        </p:nvGrpSpPr>
        <p:grpSpPr>
          <a:xfrm>
            <a:off x="3452328" y="5730316"/>
            <a:ext cx="440283" cy="44028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2522992" y="6594970"/>
            <a:ext cx="440283" cy="44028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3374884" y="7748116"/>
            <a:ext cx="440283" cy="440283"/>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6" name="TextBox 2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4215836" y="5544472"/>
            <a:ext cx="12473614" cy="545727"/>
          </a:xfrm>
          <a:prstGeom prst="rect">
            <a:avLst/>
          </a:prstGeom>
        </p:spPr>
        <p:txBody>
          <a:bodyPr lIns="0" tIns="0" rIns="0" bIns="0" rtlCol="0" anchor="t">
            <a:spAutoFit/>
          </a:bodyPr>
          <a:lstStyle/>
          <a:p>
            <a:pPr>
              <a:lnSpc>
                <a:spcPts val="4298"/>
              </a:lnSpc>
              <a:spcBef>
                <a:spcPct val="0"/>
              </a:spcBef>
            </a:pPr>
            <a:r>
              <a:rPr lang="en-US" sz="3070">
                <a:solidFill>
                  <a:srgbClr val="124A87"/>
                </a:solidFill>
                <a:latin typeface="Poppins Bold"/>
              </a:rPr>
              <a:t>4-101: Eligibility Requirements for the Transfer of Supervision</a:t>
            </a:r>
          </a:p>
        </p:txBody>
      </p:sp>
      <p:grpSp>
        <p:nvGrpSpPr>
          <p:cNvPr id="28" name="Group 28"/>
          <p:cNvGrpSpPr/>
          <p:nvPr/>
        </p:nvGrpSpPr>
        <p:grpSpPr>
          <a:xfrm>
            <a:off x="17280853" y="741377"/>
            <a:ext cx="3470007" cy="3446936"/>
            <a:chOff x="0" y="0"/>
            <a:chExt cx="812800" cy="807396"/>
          </a:xfrm>
        </p:grpSpPr>
        <p:sp>
          <p:nvSpPr>
            <p:cNvPr id="29" name="Freeform 29"/>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txBody>
            <a:bodyPr/>
            <a:lstStyle/>
            <a:p>
              <a:endParaRPr lang="en-US"/>
            </a:p>
          </p:txBody>
        </p:sp>
        <p:sp>
          <p:nvSpPr>
            <p:cNvPr id="30" name="TextBox 30"/>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6689450" y="-647890"/>
            <a:ext cx="2326407" cy="2310939"/>
            <a:chOff x="0" y="0"/>
            <a:chExt cx="812800" cy="807396"/>
          </a:xfrm>
        </p:grpSpPr>
        <p:sp>
          <p:nvSpPr>
            <p:cNvPr id="32" name="Freeform 32"/>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E4D8D"/>
            </a:solidFill>
          </p:spPr>
          <p:txBody>
            <a:bodyPr/>
            <a:lstStyle/>
            <a:p>
              <a:endParaRPr lang="en-US"/>
            </a:p>
          </p:txBody>
        </p:sp>
        <p:sp>
          <p:nvSpPr>
            <p:cNvPr id="33" name="TextBox 33"/>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15672673" y="1562083"/>
            <a:ext cx="836377" cy="830816"/>
            <a:chOff x="0" y="0"/>
            <a:chExt cx="812800" cy="807396"/>
          </a:xfrm>
        </p:grpSpPr>
        <p:sp>
          <p:nvSpPr>
            <p:cNvPr id="35" name="Freeform 35"/>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txBody>
            <a:bodyPr/>
            <a:lstStyle/>
            <a:p>
              <a:endParaRPr lang="en-US"/>
            </a:p>
          </p:txBody>
        </p:sp>
        <p:sp>
          <p:nvSpPr>
            <p:cNvPr id="36" name="TextBox 36"/>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16703681" y="4069299"/>
            <a:ext cx="1081391" cy="1074201"/>
            <a:chOff x="0" y="0"/>
            <a:chExt cx="812800" cy="807396"/>
          </a:xfrm>
        </p:grpSpPr>
        <p:sp>
          <p:nvSpPr>
            <p:cNvPr id="38" name="Freeform 38"/>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E4D8D"/>
            </a:solidFill>
          </p:spPr>
          <p:txBody>
            <a:bodyPr/>
            <a:lstStyle/>
            <a:p>
              <a:endParaRPr lang="en-US"/>
            </a:p>
          </p:txBody>
        </p:sp>
        <p:sp>
          <p:nvSpPr>
            <p:cNvPr id="39" name="TextBox 39"/>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2371971" y="8524621"/>
            <a:ext cx="1597297" cy="599326"/>
            <a:chOff x="0" y="0"/>
            <a:chExt cx="331141" cy="124248"/>
          </a:xfrm>
        </p:grpSpPr>
        <p:sp>
          <p:nvSpPr>
            <p:cNvPr id="41" name="Freeform 41"/>
            <p:cNvSpPr/>
            <p:nvPr/>
          </p:nvSpPr>
          <p:spPr>
            <a:xfrm>
              <a:off x="0" y="0"/>
              <a:ext cx="331141" cy="124248"/>
            </a:xfrm>
            <a:custGeom>
              <a:avLst/>
              <a:gdLst/>
              <a:ahLst/>
              <a:cxnLst/>
              <a:rect l="l" t="t" r="r" b="b"/>
              <a:pathLst>
                <a:path w="331141" h="124248">
                  <a:moveTo>
                    <a:pt x="62124" y="0"/>
                  </a:moveTo>
                  <a:lnTo>
                    <a:pt x="269017" y="0"/>
                  </a:lnTo>
                  <a:cubicBezTo>
                    <a:pt x="303327" y="0"/>
                    <a:pt x="331141" y="27814"/>
                    <a:pt x="331141" y="62124"/>
                  </a:cubicBezTo>
                  <a:lnTo>
                    <a:pt x="331141" y="62124"/>
                  </a:lnTo>
                  <a:cubicBezTo>
                    <a:pt x="331141" y="78600"/>
                    <a:pt x="324596" y="94402"/>
                    <a:pt x="312945" y="106053"/>
                  </a:cubicBezTo>
                  <a:cubicBezTo>
                    <a:pt x="301294" y="117703"/>
                    <a:pt x="285493" y="124248"/>
                    <a:pt x="269017" y="124248"/>
                  </a:cubicBezTo>
                  <a:lnTo>
                    <a:pt x="62124" y="124248"/>
                  </a:lnTo>
                  <a:cubicBezTo>
                    <a:pt x="27814" y="124248"/>
                    <a:pt x="0" y="96434"/>
                    <a:pt x="0" y="62124"/>
                  </a:cubicBezTo>
                  <a:lnTo>
                    <a:pt x="0" y="62124"/>
                  </a:lnTo>
                  <a:cubicBezTo>
                    <a:pt x="0" y="27814"/>
                    <a:pt x="27814" y="0"/>
                    <a:pt x="62124" y="0"/>
                  </a:cubicBezTo>
                  <a:close/>
                </a:path>
              </a:pathLst>
            </a:custGeom>
            <a:solidFill>
              <a:srgbClr val="308CFF"/>
            </a:solidFill>
          </p:spPr>
          <p:txBody>
            <a:bodyPr/>
            <a:lstStyle/>
            <a:p>
              <a:endParaRPr lang="en-US"/>
            </a:p>
          </p:txBody>
        </p:sp>
        <p:sp>
          <p:nvSpPr>
            <p:cNvPr id="42" name="TextBox 42"/>
            <p:cNvSpPr txBox="1"/>
            <p:nvPr/>
          </p:nvSpPr>
          <p:spPr>
            <a:xfrm>
              <a:off x="0" y="-57150"/>
              <a:ext cx="331141" cy="181398"/>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a:off x="2586918" y="8583312"/>
            <a:ext cx="440283" cy="440283"/>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5" name="TextBox 4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a:off x="5404015" y="2082293"/>
            <a:ext cx="6621299" cy="2177977"/>
            <a:chOff x="0" y="0"/>
            <a:chExt cx="1743881" cy="573624"/>
          </a:xfrm>
        </p:grpSpPr>
        <p:sp>
          <p:nvSpPr>
            <p:cNvPr id="47" name="Freeform 47"/>
            <p:cNvSpPr/>
            <p:nvPr/>
          </p:nvSpPr>
          <p:spPr>
            <a:xfrm>
              <a:off x="0" y="0"/>
              <a:ext cx="1743881" cy="573624"/>
            </a:xfrm>
            <a:custGeom>
              <a:avLst/>
              <a:gdLst/>
              <a:ahLst/>
              <a:cxnLst/>
              <a:rect l="l" t="t" r="r" b="b"/>
              <a:pathLst>
                <a:path w="1743881" h="573624">
                  <a:moveTo>
                    <a:pt x="59631" y="0"/>
                  </a:moveTo>
                  <a:lnTo>
                    <a:pt x="1684250" y="0"/>
                  </a:lnTo>
                  <a:cubicBezTo>
                    <a:pt x="1717183" y="0"/>
                    <a:pt x="1743881" y="26698"/>
                    <a:pt x="1743881" y="59631"/>
                  </a:cubicBezTo>
                  <a:lnTo>
                    <a:pt x="1743881" y="513992"/>
                  </a:lnTo>
                  <a:cubicBezTo>
                    <a:pt x="1743881" y="529807"/>
                    <a:pt x="1737599" y="544975"/>
                    <a:pt x="1726416" y="556158"/>
                  </a:cubicBezTo>
                  <a:cubicBezTo>
                    <a:pt x="1715233" y="567341"/>
                    <a:pt x="1700065" y="573624"/>
                    <a:pt x="1684250" y="573624"/>
                  </a:cubicBezTo>
                  <a:lnTo>
                    <a:pt x="59631" y="573624"/>
                  </a:lnTo>
                  <a:cubicBezTo>
                    <a:pt x="43816" y="573624"/>
                    <a:pt x="28649" y="567341"/>
                    <a:pt x="17466" y="556158"/>
                  </a:cubicBezTo>
                  <a:cubicBezTo>
                    <a:pt x="6283" y="544975"/>
                    <a:pt x="0" y="529807"/>
                    <a:pt x="0" y="513992"/>
                  </a:cubicBezTo>
                  <a:lnTo>
                    <a:pt x="0" y="59631"/>
                  </a:lnTo>
                  <a:cubicBezTo>
                    <a:pt x="0" y="43816"/>
                    <a:pt x="6283" y="28649"/>
                    <a:pt x="17466" y="17466"/>
                  </a:cubicBezTo>
                  <a:cubicBezTo>
                    <a:pt x="28649" y="6283"/>
                    <a:pt x="43816" y="0"/>
                    <a:pt x="59631" y="0"/>
                  </a:cubicBezTo>
                  <a:close/>
                </a:path>
              </a:pathLst>
            </a:custGeom>
            <a:solidFill>
              <a:srgbClr val="124A87"/>
            </a:solidFill>
          </p:spPr>
          <p:txBody>
            <a:bodyPr/>
            <a:lstStyle/>
            <a:p>
              <a:endParaRPr lang="en-US"/>
            </a:p>
          </p:txBody>
        </p:sp>
        <p:sp>
          <p:nvSpPr>
            <p:cNvPr id="48" name="TextBox 48"/>
            <p:cNvSpPr txBox="1"/>
            <p:nvPr/>
          </p:nvSpPr>
          <p:spPr>
            <a:xfrm>
              <a:off x="0" y="-57150"/>
              <a:ext cx="1743881" cy="630774"/>
            </a:xfrm>
            <a:prstGeom prst="rect">
              <a:avLst/>
            </a:prstGeom>
          </p:spPr>
          <p:txBody>
            <a:bodyPr lIns="50800" tIns="50800" rIns="50800" bIns="50800" rtlCol="0" anchor="ctr"/>
            <a:lstStyle/>
            <a:p>
              <a:pPr algn="ctr">
                <a:lnSpc>
                  <a:spcPts val="2659"/>
                </a:lnSpc>
              </a:pPr>
              <a:endParaRPr/>
            </a:p>
          </p:txBody>
        </p:sp>
      </p:grpSp>
      <p:sp>
        <p:nvSpPr>
          <p:cNvPr id="49" name="TextBox 49"/>
          <p:cNvSpPr txBox="1"/>
          <p:nvPr/>
        </p:nvSpPr>
        <p:spPr>
          <a:xfrm>
            <a:off x="4215836" y="4679819"/>
            <a:ext cx="5329140" cy="545727"/>
          </a:xfrm>
          <a:prstGeom prst="rect">
            <a:avLst/>
          </a:prstGeom>
        </p:spPr>
        <p:txBody>
          <a:bodyPr lIns="0" tIns="0" rIns="0" bIns="0" rtlCol="0" anchor="t">
            <a:spAutoFit/>
          </a:bodyPr>
          <a:lstStyle/>
          <a:p>
            <a:pPr>
              <a:lnSpc>
                <a:spcPts val="4298"/>
              </a:lnSpc>
              <a:spcBef>
                <a:spcPct val="0"/>
              </a:spcBef>
            </a:pPr>
            <a:r>
              <a:rPr lang="en-US" sz="3070">
                <a:solidFill>
                  <a:srgbClr val="124A87"/>
                </a:solidFill>
                <a:latin typeface="Poppins Bold"/>
              </a:rPr>
              <a:t>1-101: Relocate</a:t>
            </a:r>
          </a:p>
        </p:txBody>
      </p:sp>
      <p:sp>
        <p:nvSpPr>
          <p:cNvPr id="50" name="TextBox 50"/>
          <p:cNvSpPr txBox="1"/>
          <p:nvPr/>
        </p:nvSpPr>
        <p:spPr>
          <a:xfrm>
            <a:off x="4215836" y="6409126"/>
            <a:ext cx="11939912" cy="1083725"/>
          </a:xfrm>
          <a:prstGeom prst="rect">
            <a:avLst/>
          </a:prstGeom>
        </p:spPr>
        <p:txBody>
          <a:bodyPr lIns="0" tIns="0" rIns="0" bIns="0" rtlCol="0" anchor="t">
            <a:spAutoFit/>
          </a:bodyPr>
          <a:lstStyle/>
          <a:p>
            <a:pPr>
              <a:lnSpc>
                <a:spcPts val="4298"/>
              </a:lnSpc>
              <a:spcBef>
                <a:spcPct val="0"/>
              </a:spcBef>
            </a:pPr>
            <a:r>
              <a:rPr lang="en-US" sz="3070">
                <a:solidFill>
                  <a:srgbClr val="124A87"/>
                </a:solidFill>
                <a:latin typeface="Poppins Bold"/>
              </a:rPr>
              <a:t>4-103: Transfer of Supervision Procedures for Juvenile Sex Offenders</a:t>
            </a:r>
          </a:p>
        </p:txBody>
      </p:sp>
      <p:sp>
        <p:nvSpPr>
          <p:cNvPr id="51" name="TextBox 51"/>
          <p:cNvSpPr txBox="1"/>
          <p:nvPr/>
        </p:nvSpPr>
        <p:spPr>
          <a:xfrm>
            <a:off x="4253571" y="8497587"/>
            <a:ext cx="11959361" cy="545727"/>
          </a:xfrm>
          <a:prstGeom prst="rect">
            <a:avLst/>
          </a:prstGeom>
        </p:spPr>
        <p:txBody>
          <a:bodyPr lIns="0" tIns="0" rIns="0" bIns="0" rtlCol="0" anchor="t">
            <a:spAutoFit/>
          </a:bodyPr>
          <a:lstStyle/>
          <a:p>
            <a:pPr>
              <a:lnSpc>
                <a:spcPts val="4298"/>
              </a:lnSpc>
              <a:spcBef>
                <a:spcPct val="0"/>
              </a:spcBef>
            </a:pPr>
            <a:r>
              <a:rPr lang="en-US" sz="3070">
                <a:solidFill>
                  <a:srgbClr val="124A87"/>
                </a:solidFill>
                <a:latin typeface="Poppins Bold"/>
              </a:rPr>
              <a:t>4-104: Authority to Accept/Deny - Form/UNITY Change</a:t>
            </a:r>
          </a:p>
        </p:txBody>
      </p:sp>
      <p:sp>
        <p:nvSpPr>
          <p:cNvPr id="52" name="TextBox 52"/>
          <p:cNvSpPr txBox="1"/>
          <p:nvPr/>
        </p:nvSpPr>
        <p:spPr>
          <a:xfrm>
            <a:off x="4253571" y="7662391"/>
            <a:ext cx="9358470" cy="545727"/>
          </a:xfrm>
          <a:prstGeom prst="rect">
            <a:avLst/>
          </a:prstGeom>
        </p:spPr>
        <p:txBody>
          <a:bodyPr lIns="0" tIns="0" rIns="0" bIns="0" rtlCol="0" anchor="t">
            <a:spAutoFit/>
          </a:bodyPr>
          <a:lstStyle/>
          <a:p>
            <a:pPr>
              <a:lnSpc>
                <a:spcPts val="4298"/>
              </a:lnSpc>
              <a:spcBef>
                <a:spcPct val="0"/>
              </a:spcBef>
            </a:pPr>
            <a:r>
              <a:rPr lang="en-US" sz="3070">
                <a:solidFill>
                  <a:srgbClr val="124A87"/>
                </a:solidFill>
                <a:latin typeface="Poppins Bold"/>
              </a:rPr>
              <a:t>8-101: Travel Permits</a:t>
            </a:r>
          </a:p>
        </p:txBody>
      </p:sp>
      <p:sp>
        <p:nvSpPr>
          <p:cNvPr id="53" name="TextBox 53"/>
          <p:cNvSpPr txBox="1"/>
          <p:nvPr/>
        </p:nvSpPr>
        <p:spPr>
          <a:xfrm>
            <a:off x="4887987" y="2450541"/>
            <a:ext cx="7653354" cy="1250980"/>
          </a:xfrm>
          <a:prstGeom prst="rect">
            <a:avLst/>
          </a:prstGeom>
        </p:spPr>
        <p:txBody>
          <a:bodyPr lIns="0" tIns="0" rIns="0" bIns="0" rtlCol="0" anchor="t">
            <a:spAutoFit/>
          </a:bodyPr>
          <a:lstStyle/>
          <a:p>
            <a:pPr algn="ctr">
              <a:lnSpc>
                <a:spcPts val="9798"/>
              </a:lnSpc>
              <a:spcBef>
                <a:spcPct val="0"/>
              </a:spcBef>
            </a:pPr>
            <a:r>
              <a:rPr lang="en-US" sz="6998">
                <a:solidFill>
                  <a:srgbClr val="FFFFFF"/>
                </a:solidFill>
                <a:latin typeface="Poppins"/>
              </a:rPr>
              <a:t>Session 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46666" y="781452"/>
            <a:ext cx="10758944" cy="1075894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355303" y="-1978853"/>
            <a:ext cx="10758944" cy="107589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156988" y="-1396924"/>
            <a:ext cx="11141128" cy="11141084"/>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r="-25046"/>
              </a:stretch>
            </a:blipFill>
          </p:spPr>
          <p:txBody>
            <a:bodyPr/>
            <a:lstStyle/>
            <a:p>
              <a:endParaRPr lang="en-US"/>
            </a:p>
          </p:txBody>
        </p:sp>
      </p:grpSp>
      <p:sp>
        <p:nvSpPr>
          <p:cNvPr id="10" name="TextBox 10"/>
          <p:cNvSpPr txBox="1"/>
          <p:nvPr/>
        </p:nvSpPr>
        <p:spPr>
          <a:xfrm>
            <a:off x="1028700" y="838200"/>
            <a:ext cx="6588164" cy="2383916"/>
          </a:xfrm>
          <a:prstGeom prst="rect">
            <a:avLst/>
          </a:prstGeom>
        </p:spPr>
        <p:txBody>
          <a:bodyPr lIns="0" tIns="0" rIns="0" bIns="0" rtlCol="0" anchor="t">
            <a:spAutoFit/>
          </a:bodyPr>
          <a:lstStyle/>
          <a:p>
            <a:pPr>
              <a:lnSpc>
                <a:spcPts val="9303"/>
              </a:lnSpc>
              <a:spcBef>
                <a:spcPct val="0"/>
              </a:spcBef>
            </a:pPr>
            <a:r>
              <a:rPr lang="en-US" sz="6645">
                <a:solidFill>
                  <a:srgbClr val="0E4D8D"/>
                </a:solidFill>
                <a:latin typeface="Poppins Ultra-Bold"/>
              </a:rPr>
              <a:t>Relocation &amp; Eligibility</a:t>
            </a:r>
          </a:p>
        </p:txBody>
      </p:sp>
      <p:sp>
        <p:nvSpPr>
          <p:cNvPr id="11" name="TextBox 11"/>
          <p:cNvSpPr txBox="1"/>
          <p:nvPr/>
        </p:nvSpPr>
        <p:spPr>
          <a:xfrm>
            <a:off x="1028700" y="3680853"/>
            <a:ext cx="6868978" cy="5577447"/>
          </a:xfrm>
          <a:prstGeom prst="rect">
            <a:avLst/>
          </a:prstGeom>
        </p:spPr>
        <p:txBody>
          <a:bodyPr lIns="0" tIns="0" rIns="0" bIns="0" rtlCol="0" anchor="t">
            <a:spAutoFit/>
          </a:bodyPr>
          <a:lstStyle/>
          <a:p>
            <a:pPr algn="just">
              <a:lnSpc>
                <a:spcPts val="3381"/>
              </a:lnSpc>
            </a:pPr>
            <a:r>
              <a:rPr lang="en-US" sz="2415">
                <a:solidFill>
                  <a:srgbClr val="000000"/>
                </a:solidFill>
                <a:latin typeface="Poppins Bold"/>
              </a:rPr>
              <a:t>Rules 4-101(2)</a:t>
            </a:r>
            <a:r>
              <a:rPr lang="en-US" sz="2415">
                <a:solidFill>
                  <a:srgbClr val="000000"/>
                </a:solidFill>
                <a:latin typeface="Poppins"/>
              </a:rPr>
              <a:t>and </a:t>
            </a:r>
            <a:r>
              <a:rPr lang="en-US" sz="2415">
                <a:solidFill>
                  <a:srgbClr val="000000"/>
                </a:solidFill>
                <a:latin typeface="Poppins Bold"/>
              </a:rPr>
              <a:t>4-103(3)</a:t>
            </a:r>
            <a:r>
              <a:rPr lang="en-US" sz="2415">
                <a:solidFill>
                  <a:srgbClr val="000000"/>
                </a:solidFill>
                <a:latin typeface="Poppins"/>
              </a:rPr>
              <a:t> were revised to clarify that the juvenile doesn’t have to move to the receiving state but may already reside there. </a:t>
            </a:r>
          </a:p>
          <a:p>
            <a:pPr algn="just">
              <a:lnSpc>
                <a:spcPts val="3381"/>
              </a:lnSpc>
            </a:pPr>
            <a:endParaRPr lang="en-US" sz="2415">
              <a:solidFill>
                <a:srgbClr val="000000"/>
              </a:solidFill>
              <a:latin typeface="Poppins"/>
            </a:endParaRPr>
          </a:p>
          <a:p>
            <a:pPr algn="just">
              <a:lnSpc>
                <a:spcPts val="3381"/>
              </a:lnSpc>
            </a:pPr>
            <a:r>
              <a:rPr lang="en-US" sz="2415">
                <a:solidFill>
                  <a:srgbClr val="000000"/>
                </a:solidFill>
                <a:latin typeface="Poppins"/>
              </a:rPr>
              <a:t>Transfers are required whenever juveniles reside in a state other than where supervision was ordered. </a:t>
            </a:r>
          </a:p>
          <a:p>
            <a:pPr algn="just">
              <a:lnSpc>
                <a:spcPts val="3381"/>
              </a:lnSpc>
            </a:pPr>
            <a:endParaRPr lang="en-US" sz="2415">
              <a:solidFill>
                <a:srgbClr val="000000"/>
              </a:solidFill>
              <a:latin typeface="Poppins"/>
            </a:endParaRPr>
          </a:p>
          <a:p>
            <a:pPr algn="just">
              <a:lnSpc>
                <a:spcPts val="3381"/>
              </a:lnSpc>
              <a:spcBef>
                <a:spcPct val="0"/>
              </a:spcBef>
            </a:pPr>
            <a:r>
              <a:rPr lang="en-US" sz="2415">
                <a:solidFill>
                  <a:srgbClr val="000000"/>
                </a:solidFill>
                <a:latin typeface="Poppins"/>
              </a:rPr>
              <a:t>The definition of “relocate” is removed from </a:t>
            </a:r>
            <a:r>
              <a:rPr lang="en-US" sz="2415">
                <a:solidFill>
                  <a:srgbClr val="000000"/>
                </a:solidFill>
                <a:latin typeface="Poppins Bold"/>
              </a:rPr>
              <a:t>Rule 1-101. </a:t>
            </a:r>
            <a:r>
              <a:rPr lang="en-US" sz="2415">
                <a:solidFill>
                  <a:srgbClr val="000000"/>
                </a:solidFill>
                <a:latin typeface="Poppins"/>
              </a:rPr>
              <a:t>The standard dictionary version applies rather than previous ICJ definition requiring a 90-consecutive day time-period.</a:t>
            </a:r>
          </a:p>
        </p:txBody>
      </p:sp>
      <p:grpSp>
        <p:nvGrpSpPr>
          <p:cNvPr id="12" name="Group 12"/>
          <p:cNvGrpSpPr/>
          <p:nvPr/>
        </p:nvGrpSpPr>
        <p:grpSpPr>
          <a:xfrm>
            <a:off x="8355303" y="8527500"/>
            <a:ext cx="4319820" cy="431982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txBody>
            <a:bodyPr/>
            <a:lstStyle/>
            <a:p>
              <a:endParaRPr lang="en-US"/>
            </a:p>
          </p:txBody>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0256" y="716521"/>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54178" y="4862451"/>
            <a:ext cx="6740393" cy="6740366"/>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4999" r="-24999"/>
              </a:stretch>
            </a:blipFill>
          </p:spPr>
          <p:txBody>
            <a:bodyPr/>
            <a:lstStyle/>
            <a:p>
              <a:endParaRPr lang="en-US"/>
            </a:p>
          </p:txBody>
        </p:sp>
      </p:grpSp>
      <p:sp>
        <p:nvSpPr>
          <p:cNvPr id="7" name="TextBox 7"/>
          <p:cNvSpPr txBox="1"/>
          <p:nvPr/>
        </p:nvSpPr>
        <p:spPr>
          <a:xfrm>
            <a:off x="5079681" y="653513"/>
            <a:ext cx="12489609" cy="1202816"/>
          </a:xfrm>
          <a:prstGeom prst="rect">
            <a:avLst/>
          </a:prstGeom>
        </p:spPr>
        <p:txBody>
          <a:bodyPr lIns="0" tIns="0" rIns="0" bIns="0" rtlCol="0" anchor="t">
            <a:spAutoFit/>
          </a:bodyPr>
          <a:lstStyle/>
          <a:p>
            <a:pPr algn="r">
              <a:lnSpc>
                <a:spcPts val="9303"/>
              </a:lnSpc>
              <a:spcBef>
                <a:spcPct val="0"/>
              </a:spcBef>
            </a:pPr>
            <a:r>
              <a:rPr lang="en-US" sz="6645">
                <a:solidFill>
                  <a:srgbClr val="0E4D8D"/>
                </a:solidFill>
                <a:latin typeface="Poppins Ultra-Bold"/>
              </a:rPr>
              <a:t>Rule 4-101(2)Amendments</a:t>
            </a:r>
          </a:p>
        </p:txBody>
      </p:sp>
      <p:sp>
        <p:nvSpPr>
          <p:cNvPr id="8" name="TextBox 8"/>
          <p:cNvSpPr txBox="1"/>
          <p:nvPr/>
        </p:nvSpPr>
        <p:spPr>
          <a:xfrm>
            <a:off x="5959197" y="2020376"/>
            <a:ext cx="11610093" cy="7622214"/>
          </a:xfrm>
          <a:prstGeom prst="rect">
            <a:avLst/>
          </a:prstGeom>
        </p:spPr>
        <p:txBody>
          <a:bodyPr lIns="0" tIns="0" rIns="0" bIns="0" rtlCol="0" anchor="t">
            <a:spAutoFit/>
          </a:bodyPr>
          <a:lstStyle/>
          <a:p>
            <a:pPr algn="just">
              <a:lnSpc>
                <a:spcPts val="3552"/>
              </a:lnSpc>
            </a:pPr>
            <a:r>
              <a:rPr lang="en-US" sz="2537">
                <a:solidFill>
                  <a:srgbClr val="000000"/>
                </a:solidFill>
                <a:latin typeface="Poppins"/>
              </a:rPr>
              <a:t>2. No state shall permit a juvenile who is eligible for transfer under this Compact to </a:t>
            </a:r>
            <a:r>
              <a:rPr lang="en-US" sz="2537" u="sng">
                <a:solidFill>
                  <a:srgbClr val="FF3131"/>
                </a:solidFill>
                <a:latin typeface="Poppins"/>
              </a:rPr>
              <a:t>reside in</a:t>
            </a:r>
            <a:r>
              <a:rPr lang="en-US" sz="2537">
                <a:solidFill>
                  <a:srgbClr val="000000"/>
                </a:solidFill>
                <a:latin typeface="Poppins"/>
              </a:rPr>
              <a:t> </a:t>
            </a:r>
            <a:r>
              <a:rPr lang="en-US" sz="2537" strike="sngStrike">
                <a:solidFill>
                  <a:srgbClr val="000000"/>
                </a:solidFill>
                <a:latin typeface="Poppins"/>
              </a:rPr>
              <a:t>relocate to</a:t>
            </a:r>
            <a:r>
              <a:rPr lang="en-US" sz="2537">
                <a:solidFill>
                  <a:srgbClr val="000000"/>
                </a:solidFill>
                <a:latin typeface="Poppins"/>
              </a:rPr>
              <a:t> another state except as provided by the Compact and these rules. A juvenile shall be eligible for transfer under ICJ if the following conditions are met:</a:t>
            </a:r>
          </a:p>
          <a:p>
            <a:pPr algn="just">
              <a:lnSpc>
                <a:spcPts val="3552"/>
              </a:lnSpc>
            </a:pPr>
            <a:endParaRPr lang="en-US" sz="2537">
              <a:solidFill>
                <a:srgbClr val="000000"/>
              </a:solidFill>
              <a:latin typeface="Poppins"/>
            </a:endParaRPr>
          </a:p>
          <a:p>
            <a:pPr algn="just">
              <a:lnSpc>
                <a:spcPts val="3552"/>
              </a:lnSpc>
            </a:pPr>
            <a:r>
              <a:rPr lang="en-US" sz="2537">
                <a:solidFill>
                  <a:srgbClr val="000000"/>
                </a:solidFill>
                <a:latin typeface="Poppins"/>
              </a:rPr>
              <a:t>    a.     is classified as a juvenile in the sending state; and</a:t>
            </a:r>
          </a:p>
          <a:p>
            <a:pPr algn="just">
              <a:lnSpc>
                <a:spcPts val="3552"/>
              </a:lnSpc>
            </a:pPr>
            <a:endParaRPr lang="en-US" sz="2537">
              <a:solidFill>
                <a:srgbClr val="000000"/>
              </a:solidFill>
              <a:latin typeface="Poppins"/>
            </a:endParaRPr>
          </a:p>
          <a:p>
            <a:pPr algn="just">
              <a:lnSpc>
                <a:spcPts val="3552"/>
              </a:lnSpc>
            </a:pPr>
            <a:r>
              <a:rPr lang="en-US" sz="2537">
                <a:solidFill>
                  <a:srgbClr val="000000"/>
                </a:solidFill>
                <a:latin typeface="Poppins"/>
              </a:rPr>
              <a:t>    b.     is an adjudicated delinquent, adjudicated status offender, or has   </a:t>
            </a:r>
          </a:p>
          <a:p>
            <a:pPr algn="just">
              <a:lnSpc>
                <a:spcPts val="3552"/>
              </a:lnSpc>
            </a:pPr>
            <a:r>
              <a:rPr lang="en-US" sz="2537">
                <a:solidFill>
                  <a:srgbClr val="000000"/>
                </a:solidFill>
                <a:latin typeface="Poppins"/>
              </a:rPr>
              <a:t>             a deferred adjudication in the sending state; and</a:t>
            </a:r>
          </a:p>
          <a:p>
            <a:pPr algn="just">
              <a:lnSpc>
                <a:spcPts val="3552"/>
              </a:lnSpc>
            </a:pPr>
            <a:endParaRPr lang="en-US" sz="2537">
              <a:solidFill>
                <a:srgbClr val="000000"/>
              </a:solidFill>
              <a:latin typeface="Poppins"/>
            </a:endParaRPr>
          </a:p>
          <a:p>
            <a:pPr algn="just">
              <a:lnSpc>
                <a:spcPts val="3552"/>
              </a:lnSpc>
            </a:pPr>
            <a:r>
              <a:rPr lang="en-US" sz="2537">
                <a:solidFill>
                  <a:srgbClr val="000000"/>
                </a:solidFill>
                <a:latin typeface="Poppins"/>
              </a:rPr>
              <a:t>    c.     is under the jurisdiction of a court or appropriate authority in the </a:t>
            </a:r>
          </a:p>
          <a:p>
            <a:pPr algn="just">
              <a:lnSpc>
                <a:spcPts val="3552"/>
              </a:lnSpc>
            </a:pPr>
            <a:r>
              <a:rPr lang="en-US" sz="2537">
                <a:solidFill>
                  <a:srgbClr val="000000"/>
                </a:solidFill>
                <a:latin typeface="Poppins"/>
              </a:rPr>
              <a:t>            sending state; and</a:t>
            </a:r>
          </a:p>
          <a:p>
            <a:pPr algn="just">
              <a:lnSpc>
                <a:spcPts val="3552"/>
              </a:lnSpc>
            </a:pPr>
            <a:endParaRPr lang="en-US" sz="2537">
              <a:solidFill>
                <a:srgbClr val="000000"/>
              </a:solidFill>
              <a:latin typeface="Poppins"/>
            </a:endParaRPr>
          </a:p>
          <a:p>
            <a:pPr algn="just">
              <a:lnSpc>
                <a:spcPts val="3552"/>
              </a:lnSpc>
            </a:pPr>
            <a:r>
              <a:rPr lang="en-US" sz="2537">
                <a:solidFill>
                  <a:srgbClr val="000000"/>
                </a:solidFill>
                <a:latin typeface="Poppins"/>
              </a:rPr>
              <a:t>    d.    has a plan inclusive of </a:t>
            </a:r>
            <a:r>
              <a:rPr lang="en-US" sz="2537" u="sng">
                <a:solidFill>
                  <a:srgbClr val="FF3131"/>
                </a:solidFill>
                <a:latin typeface="Poppins"/>
              </a:rPr>
              <a:t>residing in</a:t>
            </a:r>
            <a:r>
              <a:rPr lang="en-US" sz="2537">
                <a:solidFill>
                  <a:srgbClr val="000000"/>
                </a:solidFill>
                <a:latin typeface="Poppins"/>
              </a:rPr>
              <a:t> </a:t>
            </a:r>
            <a:r>
              <a:rPr lang="en-US" sz="2537" strike="sngStrike">
                <a:solidFill>
                  <a:srgbClr val="000000"/>
                </a:solidFill>
                <a:latin typeface="Poppins"/>
              </a:rPr>
              <a:t>relocating  to</a:t>
            </a:r>
            <a:r>
              <a:rPr lang="en-US" sz="2537">
                <a:solidFill>
                  <a:srgbClr val="000000"/>
                </a:solidFill>
                <a:latin typeface="Poppins"/>
              </a:rPr>
              <a:t> another state for </a:t>
            </a:r>
          </a:p>
          <a:p>
            <a:pPr algn="just">
              <a:lnSpc>
                <a:spcPts val="3552"/>
              </a:lnSpc>
            </a:pPr>
            <a:r>
              <a:rPr lang="en-US" sz="2537">
                <a:solidFill>
                  <a:srgbClr val="000000"/>
                </a:solidFill>
                <a:latin typeface="Poppins"/>
              </a:rPr>
              <a:t>           a period exceeding ninety (90) consecutive days in any twelve  </a:t>
            </a:r>
          </a:p>
          <a:p>
            <a:pPr algn="just">
              <a:lnSpc>
                <a:spcPts val="3552"/>
              </a:lnSpc>
            </a:pPr>
            <a:r>
              <a:rPr lang="en-US" sz="2537">
                <a:solidFill>
                  <a:srgbClr val="000000"/>
                </a:solidFill>
                <a:latin typeface="Poppins"/>
              </a:rPr>
              <a:t>          (12) month period; and</a:t>
            </a:r>
          </a:p>
          <a:p>
            <a:pPr algn="just">
              <a:lnSpc>
                <a:spcPts val="3552"/>
              </a:lnSpc>
              <a:spcBef>
                <a:spcPct val="0"/>
              </a:spcBef>
            </a:pPr>
            <a:endParaRPr lang="en-US" sz="2537">
              <a:solidFill>
                <a:srgbClr val="000000"/>
              </a:solidFill>
              <a:latin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0256" y="716521"/>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295281" y="4902635"/>
            <a:ext cx="7182418" cy="7182389"/>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4999" r="-24999"/>
              </a:stretch>
            </a:blipFill>
          </p:spPr>
          <p:txBody>
            <a:bodyPr/>
            <a:lstStyle/>
            <a:p>
              <a:endParaRPr lang="en-US"/>
            </a:p>
          </p:txBody>
        </p:sp>
      </p:grpSp>
      <p:sp>
        <p:nvSpPr>
          <p:cNvPr id="7" name="TextBox 7"/>
          <p:cNvSpPr txBox="1"/>
          <p:nvPr/>
        </p:nvSpPr>
        <p:spPr>
          <a:xfrm>
            <a:off x="5207090" y="696282"/>
            <a:ext cx="12052210" cy="1157839"/>
          </a:xfrm>
          <a:prstGeom prst="rect">
            <a:avLst/>
          </a:prstGeom>
        </p:spPr>
        <p:txBody>
          <a:bodyPr lIns="0" tIns="0" rIns="0" bIns="0" rtlCol="0" anchor="t">
            <a:spAutoFit/>
          </a:bodyPr>
          <a:lstStyle/>
          <a:p>
            <a:pPr algn="r">
              <a:lnSpc>
                <a:spcPts val="8977"/>
              </a:lnSpc>
              <a:spcBef>
                <a:spcPct val="0"/>
              </a:spcBef>
            </a:pPr>
            <a:r>
              <a:rPr lang="en-US" sz="6412">
                <a:solidFill>
                  <a:srgbClr val="0E4D8D"/>
                </a:solidFill>
                <a:latin typeface="Poppins Ultra-Bold"/>
              </a:rPr>
              <a:t>Rule 4-103(3) Amendments</a:t>
            </a:r>
          </a:p>
        </p:txBody>
      </p:sp>
      <p:sp>
        <p:nvSpPr>
          <p:cNvPr id="8" name="TextBox 8"/>
          <p:cNvSpPr txBox="1"/>
          <p:nvPr/>
        </p:nvSpPr>
        <p:spPr>
          <a:xfrm>
            <a:off x="5649207" y="2720725"/>
            <a:ext cx="11690461" cy="3592692"/>
          </a:xfrm>
          <a:prstGeom prst="rect">
            <a:avLst/>
          </a:prstGeom>
        </p:spPr>
        <p:txBody>
          <a:bodyPr lIns="0" tIns="0" rIns="0" bIns="0" rtlCol="0" anchor="t">
            <a:spAutoFit/>
          </a:bodyPr>
          <a:lstStyle/>
          <a:p>
            <a:pPr algn="just">
              <a:lnSpc>
                <a:spcPts val="3577"/>
              </a:lnSpc>
              <a:spcBef>
                <a:spcPct val="0"/>
              </a:spcBef>
            </a:pPr>
            <a:r>
              <a:rPr lang="en-US" sz="2555">
                <a:solidFill>
                  <a:srgbClr val="000000"/>
                </a:solidFill>
                <a:latin typeface="Poppins"/>
              </a:rPr>
              <a:t>3. When it is necessary for a juvenile sex offender to relocate </a:t>
            </a:r>
            <a:r>
              <a:rPr lang="en-US" sz="2555" u="sng">
                <a:solidFill>
                  <a:srgbClr val="FF3131"/>
                </a:solidFill>
                <a:latin typeface="Poppins"/>
              </a:rPr>
              <a:t>or reside</a:t>
            </a:r>
            <a:r>
              <a:rPr lang="en-US" sz="2555">
                <a:solidFill>
                  <a:srgbClr val="000000"/>
                </a:solidFill>
                <a:latin typeface="Poppins"/>
              </a:rPr>
              <a:t> with a legal guardian prior to the acceptance of supervision, and there is no legal guardian in the sending state, the sending state shall determine if the circumstances </a:t>
            </a:r>
            <a:r>
              <a:rPr lang="en-US" sz="2555" strike="sngStrike">
                <a:solidFill>
                  <a:srgbClr val="000000"/>
                </a:solidFill>
                <a:latin typeface="Poppins"/>
              </a:rPr>
              <a:t>of the juvenile’s immediate relocation</a:t>
            </a:r>
            <a:r>
              <a:rPr lang="en-US" sz="2555">
                <a:solidFill>
                  <a:srgbClr val="000000"/>
                </a:solidFill>
                <a:latin typeface="Poppins"/>
              </a:rPr>
              <a:t> justify the use of a Form VII Out-of-State Travel Permit and Agreement to Return, including consideration of the appropriateness of the residence. If approved by the sending state’s ICJ Office, the following shall be initiated: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46666" y="781452"/>
            <a:ext cx="10758944" cy="1075894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355303" y="-1978853"/>
            <a:ext cx="10758944" cy="107589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156988" y="-1396924"/>
            <a:ext cx="11141128" cy="11141084"/>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4634" r="-25458"/>
              </a:stretch>
            </a:blipFill>
          </p:spPr>
          <p:txBody>
            <a:bodyPr/>
            <a:lstStyle/>
            <a:p>
              <a:endParaRPr lang="en-US"/>
            </a:p>
          </p:txBody>
        </p:sp>
      </p:grpSp>
      <p:sp>
        <p:nvSpPr>
          <p:cNvPr id="10" name="TextBox 10"/>
          <p:cNvSpPr txBox="1"/>
          <p:nvPr/>
        </p:nvSpPr>
        <p:spPr>
          <a:xfrm>
            <a:off x="1028700" y="838200"/>
            <a:ext cx="6588164" cy="2383916"/>
          </a:xfrm>
          <a:prstGeom prst="rect">
            <a:avLst/>
          </a:prstGeom>
        </p:spPr>
        <p:txBody>
          <a:bodyPr lIns="0" tIns="0" rIns="0" bIns="0" rtlCol="0" anchor="t">
            <a:spAutoFit/>
          </a:bodyPr>
          <a:lstStyle/>
          <a:p>
            <a:pPr>
              <a:lnSpc>
                <a:spcPts val="9303"/>
              </a:lnSpc>
              <a:spcBef>
                <a:spcPct val="0"/>
              </a:spcBef>
            </a:pPr>
            <a:r>
              <a:rPr lang="en-US" sz="6645">
                <a:solidFill>
                  <a:srgbClr val="0E4D8D"/>
                </a:solidFill>
                <a:latin typeface="Poppins Bold"/>
              </a:rPr>
              <a:t>Reporting Instructions</a:t>
            </a:r>
          </a:p>
        </p:txBody>
      </p:sp>
      <p:sp>
        <p:nvSpPr>
          <p:cNvPr id="11" name="TextBox 11"/>
          <p:cNvSpPr txBox="1"/>
          <p:nvPr/>
        </p:nvSpPr>
        <p:spPr>
          <a:xfrm>
            <a:off x="1028700" y="4590074"/>
            <a:ext cx="6588164" cy="2554786"/>
          </a:xfrm>
          <a:prstGeom prst="rect">
            <a:avLst/>
          </a:prstGeom>
        </p:spPr>
        <p:txBody>
          <a:bodyPr lIns="0" tIns="0" rIns="0" bIns="0" rtlCol="0" anchor="t">
            <a:spAutoFit/>
          </a:bodyPr>
          <a:lstStyle/>
          <a:p>
            <a:pPr algn="just">
              <a:lnSpc>
                <a:spcPts val="4082"/>
              </a:lnSpc>
            </a:pPr>
            <a:r>
              <a:rPr lang="en-US" sz="2415">
                <a:solidFill>
                  <a:srgbClr val="000000"/>
                </a:solidFill>
                <a:latin typeface="Poppins Bold"/>
              </a:rPr>
              <a:t>Rule 4-104(6)  </a:t>
            </a:r>
            <a:r>
              <a:rPr lang="en-US" sz="2415">
                <a:solidFill>
                  <a:srgbClr val="000000"/>
                </a:solidFill>
                <a:latin typeface="Poppins"/>
              </a:rPr>
              <a:t>clarifies Form V, Notification of Sending State Upon Parolee or Probationer Proceeding to the Receiving State, must be used to notify receiving state of juvenile’s departure</a:t>
            </a:r>
            <a:r>
              <a:rPr lang="en-US" sz="2415">
                <a:solidFill>
                  <a:srgbClr val="000000"/>
                </a:solidFill>
                <a:latin typeface="Poppins Bold"/>
              </a:rPr>
              <a:t> </a:t>
            </a:r>
          </a:p>
        </p:txBody>
      </p:sp>
      <p:grpSp>
        <p:nvGrpSpPr>
          <p:cNvPr id="12" name="Group 12"/>
          <p:cNvGrpSpPr/>
          <p:nvPr/>
        </p:nvGrpSpPr>
        <p:grpSpPr>
          <a:xfrm>
            <a:off x="8355303" y="8527500"/>
            <a:ext cx="4319820" cy="431982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txBody>
            <a:bodyPr/>
            <a:lstStyle/>
            <a:p>
              <a:endParaRPr lang="en-US"/>
            </a:p>
          </p:txBody>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0256" y="716521"/>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11583" y="3978814"/>
            <a:ext cx="6308211" cy="6308186"/>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187" r="-25187"/>
              </a:stretch>
            </a:blipFill>
          </p:spPr>
          <p:txBody>
            <a:bodyPr/>
            <a:lstStyle/>
            <a:p>
              <a:endParaRPr lang="en-US"/>
            </a:p>
          </p:txBody>
        </p:sp>
      </p:grpSp>
      <p:sp>
        <p:nvSpPr>
          <p:cNvPr id="7" name="TextBox 7"/>
          <p:cNvSpPr txBox="1"/>
          <p:nvPr/>
        </p:nvSpPr>
        <p:spPr>
          <a:xfrm>
            <a:off x="2239768" y="755876"/>
            <a:ext cx="14525994" cy="1184855"/>
          </a:xfrm>
          <a:prstGeom prst="rect">
            <a:avLst/>
          </a:prstGeom>
        </p:spPr>
        <p:txBody>
          <a:bodyPr lIns="0" tIns="0" rIns="0" bIns="0" rtlCol="0" anchor="t">
            <a:spAutoFit/>
          </a:bodyPr>
          <a:lstStyle/>
          <a:p>
            <a:pPr algn="r">
              <a:lnSpc>
                <a:spcPts val="9225"/>
              </a:lnSpc>
              <a:spcBef>
                <a:spcPct val="0"/>
              </a:spcBef>
            </a:pPr>
            <a:r>
              <a:rPr lang="en-US" sz="6589">
                <a:solidFill>
                  <a:srgbClr val="0E4D8D"/>
                </a:solidFill>
                <a:latin typeface="Poppins Ultra-Bold"/>
              </a:rPr>
              <a:t>Rule 4-104(6) Amendment</a:t>
            </a:r>
          </a:p>
        </p:txBody>
      </p:sp>
      <p:sp>
        <p:nvSpPr>
          <p:cNvPr id="8" name="TextBox 8"/>
          <p:cNvSpPr txBox="1"/>
          <p:nvPr/>
        </p:nvSpPr>
        <p:spPr>
          <a:xfrm>
            <a:off x="5196628" y="2258248"/>
            <a:ext cx="11569134" cy="3341153"/>
          </a:xfrm>
          <a:prstGeom prst="rect">
            <a:avLst/>
          </a:prstGeom>
        </p:spPr>
        <p:txBody>
          <a:bodyPr lIns="0" tIns="0" rIns="0" bIns="0" rtlCol="0" anchor="t">
            <a:spAutoFit/>
          </a:bodyPr>
          <a:lstStyle/>
          <a:p>
            <a:pPr algn="just">
              <a:lnSpc>
                <a:spcPts val="3791"/>
              </a:lnSpc>
              <a:spcBef>
                <a:spcPct val="0"/>
              </a:spcBef>
            </a:pPr>
            <a:r>
              <a:rPr lang="en-US" sz="2708">
                <a:solidFill>
                  <a:srgbClr val="000000"/>
                </a:solidFill>
                <a:latin typeface="Poppins"/>
              </a:rPr>
              <a:t>6. Upon receipt of acceptance of supervision from the receiving state, and prior to the juvenile's departure if the youth is not already residing in the receiving state, the sending state shall provide reporting instructions to the juvenile, and provide </a:t>
            </a:r>
            <a:r>
              <a:rPr lang="en-US" sz="2708" u="sng">
                <a:solidFill>
                  <a:srgbClr val="FF3131"/>
                </a:solidFill>
                <a:latin typeface="Poppins"/>
              </a:rPr>
              <a:t>a Form V, Notification from Sending State of Parolee or Probationer Proceeding to the Receiving State,</a:t>
            </a:r>
            <a:r>
              <a:rPr lang="en-US" sz="2708">
                <a:solidFill>
                  <a:srgbClr val="000000"/>
                </a:solidFill>
                <a:latin typeface="Poppins"/>
              </a:rPr>
              <a:t> </a:t>
            </a:r>
            <a:r>
              <a:rPr lang="en-US" sz="2708" strike="sngStrike">
                <a:solidFill>
                  <a:srgbClr val="000000"/>
                </a:solidFill>
                <a:latin typeface="Poppins"/>
              </a:rPr>
              <a:t>written notification of the juvenile's departure</a:t>
            </a:r>
            <a:r>
              <a:rPr lang="en-US" sz="2708">
                <a:solidFill>
                  <a:srgbClr val="000000"/>
                </a:solidFill>
                <a:latin typeface="Poppins"/>
              </a:rPr>
              <a:t> to the receiving state.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46666" y="781452"/>
            <a:ext cx="10758944" cy="1075894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355303" y="-1978853"/>
            <a:ext cx="10758944" cy="107589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US"/>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71799" y="-1431367"/>
            <a:ext cx="11141128" cy="11141084"/>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t="-20175" b="-20175"/>
              </a:stretch>
            </a:blipFill>
          </p:spPr>
          <p:txBody>
            <a:bodyPr/>
            <a:lstStyle/>
            <a:p>
              <a:endParaRPr lang="en-US"/>
            </a:p>
          </p:txBody>
        </p:sp>
      </p:grpSp>
      <p:grpSp>
        <p:nvGrpSpPr>
          <p:cNvPr id="10" name="Group 10"/>
          <p:cNvGrpSpPr/>
          <p:nvPr/>
        </p:nvGrpSpPr>
        <p:grpSpPr>
          <a:xfrm>
            <a:off x="8355303" y="8527500"/>
            <a:ext cx="4319820" cy="431982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txBody>
            <a:bodyPr/>
            <a:lstStyle/>
            <a:p>
              <a:endParaRPr lang="en-US"/>
            </a:p>
          </p:txBody>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28700" y="838200"/>
            <a:ext cx="6588164" cy="1202816"/>
          </a:xfrm>
          <a:prstGeom prst="rect">
            <a:avLst/>
          </a:prstGeom>
        </p:spPr>
        <p:txBody>
          <a:bodyPr lIns="0" tIns="0" rIns="0" bIns="0" rtlCol="0" anchor="t">
            <a:spAutoFit/>
          </a:bodyPr>
          <a:lstStyle/>
          <a:p>
            <a:pPr>
              <a:lnSpc>
                <a:spcPts val="9303"/>
              </a:lnSpc>
              <a:spcBef>
                <a:spcPct val="0"/>
              </a:spcBef>
            </a:pPr>
            <a:r>
              <a:rPr lang="en-US" sz="6645">
                <a:solidFill>
                  <a:srgbClr val="0E4D8D"/>
                </a:solidFill>
                <a:latin typeface="Poppins Ultra-Bold"/>
              </a:rPr>
              <a:t>Travel Permits</a:t>
            </a:r>
          </a:p>
        </p:txBody>
      </p:sp>
      <p:sp>
        <p:nvSpPr>
          <p:cNvPr id="14" name="TextBox 14"/>
          <p:cNvSpPr txBox="1"/>
          <p:nvPr/>
        </p:nvSpPr>
        <p:spPr>
          <a:xfrm>
            <a:off x="810559" y="3504831"/>
            <a:ext cx="7175641" cy="5831883"/>
          </a:xfrm>
          <a:prstGeom prst="rect">
            <a:avLst/>
          </a:prstGeom>
        </p:spPr>
        <p:txBody>
          <a:bodyPr lIns="0" tIns="0" rIns="0" bIns="0" rtlCol="0" anchor="t">
            <a:spAutoFit/>
          </a:bodyPr>
          <a:lstStyle/>
          <a:p>
            <a:pPr algn="just">
              <a:lnSpc>
                <a:spcPts val="3532"/>
              </a:lnSpc>
            </a:pPr>
            <a:r>
              <a:rPr lang="en-US" sz="2523">
                <a:solidFill>
                  <a:srgbClr val="000000"/>
                </a:solidFill>
                <a:latin typeface="Poppins Bold"/>
              </a:rPr>
              <a:t>Rule 8-101 (1) </a:t>
            </a:r>
            <a:r>
              <a:rPr lang="en-US" sz="2523">
                <a:solidFill>
                  <a:srgbClr val="000000"/>
                </a:solidFill>
                <a:latin typeface="Poppins"/>
              </a:rPr>
              <a:t>revised to clarify travel permits are required for a wide variety of cases, including</a:t>
            </a:r>
          </a:p>
          <a:p>
            <a:pPr algn="just">
              <a:lnSpc>
                <a:spcPts val="3532"/>
              </a:lnSpc>
            </a:pPr>
            <a:endParaRPr lang="en-US" sz="2523">
              <a:solidFill>
                <a:srgbClr val="000000"/>
              </a:solidFill>
              <a:latin typeface="Poppins"/>
            </a:endParaRPr>
          </a:p>
          <a:p>
            <a:pPr marL="544780" lvl="1" indent="-272390" algn="just">
              <a:lnSpc>
                <a:spcPts val="3532"/>
              </a:lnSpc>
              <a:buFont typeface="Arial"/>
              <a:buChar char="•"/>
            </a:pPr>
            <a:r>
              <a:rPr lang="en-US" sz="2523">
                <a:solidFill>
                  <a:srgbClr val="000000"/>
                </a:solidFill>
                <a:latin typeface="Poppins"/>
              </a:rPr>
              <a:t>juveniles supervised for specified offenses, regardless of whether they are adjudicated or have deferred adjudications </a:t>
            </a:r>
          </a:p>
          <a:p>
            <a:pPr algn="just">
              <a:lnSpc>
                <a:spcPts val="3532"/>
              </a:lnSpc>
            </a:pPr>
            <a:endParaRPr lang="en-US" sz="2523">
              <a:solidFill>
                <a:srgbClr val="000000"/>
              </a:solidFill>
              <a:latin typeface="Poppins"/>
            </a:endParaRPr>
          </a:p>
          <a:p>
            <a:pPr marL="544780" lvl="1" indent="-272390" algn="just">
              <a:lnSpc>
                <a:spcPts val="3532"/>
              </a:lnSpc>
              <a:buFont typeface="Arial"/>
              <a:buChar char="•"/>
            </a:pPr>
            <a:r>
              <a:rPr lang="en-US" sz="2523">
                <a:solidFill>
                  <a:srgbClr val="000000"/>
                </a:solidFill>
                <a:latin typeface="Poppins Bold"/>
              </a:rPr>
              <a:t>all juveniles pending a transfer</a:t>
            </a:r>
            <a:r>
              <a:rPr lang="en-US" sz="2523">
                <a:solidFill>
                  <a:srgbClr val="000000"/>
                </a:solidFill>
                <a:latin typeface="Poppins"/>
              </a:rPr>
              <a:t>, even those returning to the state in which they typically reside</a:t>
            </a:r>
          </a:p>
          <a:p>
            <a:pPr algn="just">
              <a:lnSpc>
                <a:spcPts val="3532"/>
              </a:lnSpc>
              <a:spcBef>
                <a:spcPct val="0"/>
              </a:spcBef>
            </a:pPr>
            <a:endParaRPr lang="en-US" sz="2523">
              <a:solidFill>
                <a:srgbClr val="000000"/>
              </a:solidFill>
              <a:latin typeface="Poppi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1441</Words>
  <Application>Microsoft Office PowerPoint</Application>
  <PresentationFormat>Custom</PresentationFormat>
  <Paragraphs>144</Paragraphs>
  <Slides>19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Montserrat Classic</vt:lpstr>
      <vt:lpstr>Poppins Ultra-Bold</vt:lpstr>
      <vt:lpstr>Poppins Medium</vt:lpstr>
      <vt:lpstr>Calibri</vt:lpstr>
      <vt:lpstr>Poppins</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April 1 2024 Rule Amendment Training</dc:title>
  <cp:lastModifiedBy>Jenny Adkins</cp:lastModifiedBy>
  <cp:revision>4</cp:revision>
  <dcterms:created xsi:type="dcterms:W3CDTF">2006-08-16T00:00:00Z</dcterms:created>
  <dcterms:modified xsi:type="dcterms:W3CDTF">2024-03-19T17:57:42Z</dcterms:modified>
  <dc:identifier>DAF5BzPaeHE</dc:identifier>
</cp:coreProperties>
</file>