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Poppins" panose="00000500000000000000" pitchFamily="2" charset="0"/>
      <p:regular r:id="rId17"/>
    </p:embeddedFont>
    <p:embeddedFont>
      <p:font typeface="Poppins Bold" panose="00000800000000000000" charset="0"/>
      <p:regular r:id="rId18"/>
    </p:embeddedFont>
    <p:embeddedFont>
      <p:font typeface="Poppins Semi-Bold" panose="020B0604020202020204" charset="0"/>
      <p:regular r:id="rId19"/>
    </p:embeddedFont>
    <p:embeddedFont>
      <p:font typeface="Telegraf Bold" panose="020B0604020202020204" charset="0"/>
      <p:regular r:id="rId20"/>
    </p:embeddedFont>
    <p:embeddedFont>
      <p:font typeface="Telegraf Medium" panose="020B0604020202020204" charset="0"/>
      <p:regular r:id="rId21"/>
    </p:embeddedFont>
    <p:embeddedFont>
      <p:font typeface="Telegraf Ultra-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and welcome to our ICJ Wednesday Workshop on Home Evaluation Considerations for Unconventional Families! </a:t>
            </a:r>
          </a:p>
          <a:p>
            <a:endParaRPr lang="en-US"/>
          </a:p>
          <a:p>
            <a:r>
              <a:rPr lang="en-US"/>
              <a:t>Today's training will be presented by members of the Racial Diversity, Equity, and Inclusion Committee.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ICJ Rule 1-101 defines substantial compliance as sufficient compliance by a juvenile with the terms and conditions of his or her supervision so as not to result in initiation of revocation of supervision proceedings by the sending or receiving state.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determination that a youth is not in substantial compliance with the terms and conditions of supervision required by the sending or receiving state can be ascertained through highly subjective means and therefore should be supported by the following:</a:t>
            </a:r>
          </a:p>
          <a:p>
            <a:endParaRPr lang="en-US"/>
          </a:p>
          <a:p>
            <a:r>
              <a:rPr lang="en-US"/>
              <a:t>• A detailed, well-rounded explanation of the behavior warranting the determination which includes both aggravating and mitigating factors.</a:t>
            </a:r>
          </a:p>
          <a:p>
            <a:endParaRPr lang="en-US"/>
          </a:p>
          <a:p>
            <a:r>
              <a:rPr lang="en-US"/>
              <a:t>• An account of the sending state’s level of supervision and efforts to address non-compliance while the home evaluation is in progress. </a:t>
            </a:r>
          </a:p>
          <a:p>
            <a:endParaRPr lang="en-US"/>
          </a:p>
          <a:p>
            <a:r>
              <a:rPr lang="en-US"/>
              <a:t>-Did the sending state maintain contact with the youth and family during this period? </a:t>
            </a:r>
          </a:p>
          <a:p>
            <a:r>
              <a:rPr lang="en-US"/>
              <a:t>-Were the conditions adequately explained to the youth? </a:t>
            </a:r>
          </a:p>
          <a:p>
            <a:r>
              <a:rPr lang="en-US"/>
              <a:t>-Were interventions or graduated sanctions enacted to effect behavior change? </a:t>
            </a:r>
          </a:p>
          <a:p>
            <a:r>
              <a:rPr lang="en-US"/>
              <a:t>-Has all pertinent information about the youth been shared with the proposed caregiver to the degree that the caregiver understands both the youth’s history and needs, and the conditions of probation/parole?</a:t>
            </a:r>
          </a:p>
          <a:p>
            <a:endParaRPr lang="en-US"/>
          </a:p>
          <a:p>
            <a:r>
              <a:rPr lang="en-US"/>
              <a:t>• Did the ICJ Commissioners/Designees from each state coordinate and hold a joint staff meeting to address compliance issues, develop a solid treatment plan and link the youth and family to appropriate community based in-home services prior to the submission of the home evaluation recommendation?</a:t>
            </a:r>
          </a:p>
          <a:p>
            <a:endParaRPr lang="en-US"/>
          </a:p>
          <a:p>
            <a:r>
              <a:rPr lang="en-US"/>
              <a:t>• If supervision is not recommended, have a discussion with field staff to obtain the details that led to the recommendation.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additional information on conducting home evaluations, access the following resources:</a:t>
            </a:r>
          </a:p>
          <a:p>
            <a:endParaRPr lang="en-US"/>
          </a:p>
          <a:p>
            <a:r>
              <a:rPr lang="en-US"/>
              <a:t>Home Evaluation Considerations for Unconditional Families</a:t>
            </a:r>
          </a:p>
          <a:p>
            <a:r>
              <a:rPr lang="en-US"/>
              <a:t>-Located on the Commission's website under the Resources and Best Practices tab. </a:t>
            </a:r>
          </a:p>
          <a:p>
            <a:endParaRPr lang="en-US"/>
          </a:p>
          <a:p>
            <a:r>
              <a:rPr lang="en-US"/>
              <a:t>Home Evaluation LMS Courses</a:t>
            </a:r>
          </a:p>
          <a:p>
            <a:r>
              <a:rPr lang="en-US"/>
              <a:t>-Located on the Commission's learning management system, ICJ.TalentLMS</a:t>
            </a:r>
          </a:p>
          <a:p>
            <a:endParaRPr lang="en-US"/>
          </a:p>
          <a:p>
            <a:r>
              <a:rPr lang="en-US"/>
              <a:t>-ICJ-100: Conducting Home Evaluations </a:t>
            </a:r>
          </a:p>
          <a:p>
            <a:r>
              <a:rPr lang="en-US"/>
              <a:t>This course provides an overview of the Commission's process for conducting home evaluations.</a:t>
            </a:r>
          </a:p>
          <a:p>
            <a:endParaRPr lang="en-US"/>
          </a:p>
          <a:p>
            <a:r>
              <a:rPr lang="en-US"/>
              <a:t>-WW-100: Home Evaluations</a:t>
            </a:r>
          </a:p>
          <a:p>
            <a:r>
              <a:rPr lang="en-US"/>
              <a:t>This course is a recording of the first session of the ICJ Wednesday Workshop live training series on Home Evaluations. The PowerPoint Presentation, handout, and form example can be downloaded for in-state trainings from the "Files" section of this course (below) or from the "Training Materials" page on the Commission's website.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Up next, on Wednesday, May 29th at 1 pm ET, we will be joined by representatives from the Office of Refugee Resettlement (ORR), who will present an informational session. </a:t>
            </a:r>
          </a:p>
          <a:p>
            <a:endParaRPr lang="en-US"/>
          </a:p>
          <a:p>
            <a:r>
              <a:rPr lang="en-US"/>
              <a:t>The mission of the ORR is to promote the health, well-being, and stability of refugees, unaccompanied children, and other eligible individuals and families, through culturally responsive, trauma-informed, and strengths-based services.</a:t>
            </a:r>
          </a:p>
          <a:p>
            <a:endParaRPr lang="en-US"/>
          </a:p>
          <a:p>
            <a:r>
              <a:rPr lang="en-US"/>
              <a:t>We hope to see you then! Have a wonderful rest of your 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About the Best Practice</a:t>
            </a:r>
          </a:p>
          <a:p>
            <a:r>
              <a:rPr lang="en-US"/>
              <a:t>-In 2023, the RDEI Committee developed a Best Practice titled "Home Evaluation Considerations for Unconventional Families" to emphasize the importance of applying the spirit of the Compact to home evaluations of youth who reside with caregivers not identified as parents/legal guardians. </a:t>
            </a:r>
          </a:p>
          <a:p>
            <a:endParaRPr lang="en-US"/>
          </a:p>
          <a:p>
            <a:endParaRPr lang="en-US"/>
          </a:p>
          <a:p>
            <a:r>
              <a:rPr lang="en-US"/>
              <a:t>RDEI Committee </a:t>
            </a:r>
          </a:p>
          <a:p>
            <a:r>
              <a:rPr lang="en-US"/>
              <a:t>-Formed in 2022, the Racial Diversity, Equity, and Inclusion Committee develops strategies to promote awareness of diversity and foster greater equity and inclusion. </a:t>
            </a:r>
          </a:p>
          <a:p>
            <a:endParaRPr lang="en-US"/>
          </a:p>
          <a:p>
            <a:r>
              <a:rPr lang="en-US"/>
              <a:t>-The Committee reviews the Commission’s data, Rules, policies, operations, and resources, and makes specific recommendations to promote</a:t>
            </a:r>
          </a:p>
          <a:p>
            <a:r>
              <a:rPr lang="en-US"/>
              <a:t>equity and procedural justice.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Best Practice demonstrates a commitment to addressing racial DEI and acknowledges that bold, strategic action must be taken in areas where disparity exists.</a:t>
            </a:r>
          </a:p>
          <a:p>
            <a:endParaRPr lang="en-US"/>
          </a:p>
          <a:p>
            <a:r>
              <a:rPr lang="en-US"/>
              <a:t>It includes considerations for ICJ Compact Office and Field Staff when conducting home evaluations of youth who reside in unconventional living arrangements and includes steps to take if it is determined that a youth is not in substantial compliance with the terms and conditions of supervision required by the sending or receiving state.</a:t>
            </a:r>
          </a:p>
          <a:p>
            <a:endParaRPr lang="en-US"/>
          </a:p>
          <a:p>
            <a:r>
              <a:rPr lang="en-US"/>
              <a:t>Let people know where it's located on the website.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Home evaluations are mandatory tasks used to assist in the decision-making process for the transfer of supervision of juveniles. This task shall be completed using the ICJ Form VIII: Home Evaluation Report.</a:t>
            </a:r>
          </a:p>
          <a:p>
            <a:endParaRPr lang="en-US"/>
          </a:p>
          <a:p>
            <a:r>
              <a:rPr lang="en-US"/>
              <a:t>ICJ Rule 4-104 Amendment</a:t>
            </a:r>
          </a:p>
          <a:p>
            <a:r>
              <a:rPr lang="en-US"/>
              <a:t>In 2023, Racial Diversity, Equity, and Inclusion Committee Chair S. Jones (MD) and Vice Chair F. Casey (DE) proposed a rule amendment on behalf of the committee. </a:t>
            </a:r>
          </a:p>
          <a:p>
            <a:endParaRPr lang="en-US"/>
          </a:p>
          <a:p>
            <a:r>
              <a:rPr lang="en-US"/>
              <a:t>The rule amendment was adopted at the 2023 Annual Business Meeting and went into effect on April 1,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conducting home evaluations you should: </a:t>
            </a:r>
          </a:p>
          <a:p>
            <a:endParaRPr lang="en-US"/>
          </a:p>
          <a:p>
            <a:r>
              <a:rPr lang="en-US"/>
              <a:t>-Enter the home with an open mind and avoid preconceived judgment</a:t>
            </a:r>
          </a:p>
          <a:p>
            <a:endParaRPr lang="en-US"/>
          </a:p>
          <a:p>
            <a:r>
              <a:rPr lang="en-US"/>
              <a:t>-Seek to understand family dynamics and diverse family make-up, including, but not limited to kinship care</a:t>
            </a:r>
          </a:p>
          <a:p>
            <a:endParaRPr lang="en-US"/>
          </a:p>
          <a:p>
            <a:r>
              <a:rPr lang="en-US"/>
              <a:t>-Reflect the voices of the youth and family, including consideration for past trauma and cultural differences</a:t>
            </a:r>
          </a:p>
          <a:p>
            <a:endParaRPr lang="en-US"/>
          </a:p>
          <a:p>
            <a:r>
              <a:rPr lang="en-US"/>
              <a:t>-Provide the opportunity to allow guardians to identify alternate caregivers for their children while maintaining responsibility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Developing cultural competence helps us understand, communicate with, and effectively interact with people across cultures.</a:t>
            </a:r>
          </a:p>
          <a:p>
            <a:endParaRPr lang="en-US"/>
          </a:p>
          <a:p>
            <a:r>
              <a:rPr lang="en-US"/>
              <a:t>It gives us the ability to compare different cultures with our own and better understand the differences. </a:t>
            </a:r>
          </a:p>
          <a:p>
            <a:endParaRPr lang="en-US"/>
          </a:p>
          <a:p>
            <a:r>
              <a:rPr lang="en-US"/>
              <a:t>Unconsciously, we bring our own cultural frame of interpretation to any situation. This is not to say that culture alone determines how one interprets a situation. </a:t>
            </a:r>
          </a:p>
          <a:p>
            <a:endParaRPr lang="en-US"/>
          </a:p>
          <a:p>
            <a:r>
              <a:rPr lang="en-US"/>
              <a:t>Developing cross-cultural attitudes allows one to develop skills for better engaging with people from all kinds of cultures. </a:t>
            </a:r>
          </a:p>
          <a:p>
            <a:endParaRPr lang="en-US"/>
          </a:p>
          <a:p>
            <a:r>
              <a:rPr lang="en-US"/>
              <a:t>Cross-cultural attitude strategies that can help you to develop and enhance one's ability to practice effective communication in intercultural situations include:</a:t>
            </a:r>
          </a:p>
          <a:p>
            <a:endParaRPr lang="en-US"/>
          </a:p>
          <a:p>
            <a:r>
              <a:rPr lang="en-US"/>
              <a:t>-Practicing openness by demonstrating acceptance of difference and ambiguity.</a:t>
            </a:r>
          </a:p>
          <a:p>
            <a:endParaRPr lang="en-US"/>
          </a:p>
          <a:p>
            <a:r>
              <a:rPr lang="en-US"/>
              <a:t>-Demonstrating humility through suspension of judgment and the ability to learn.</a:t>
            </a:r>
          </a:p>
          <a:p>
            <a:endParaRPr lang="en-US"/>
          </a:p>
          <a:p>
            <a:r>
              <a:rPr lang="en-US"/>
              <a:t>-Being sensitive to others by appreciating cultural differences.</a:t>
            </a:r>
          </a:p>
          <a:p>
            <a:endParaRPr lang="en-US"/>
          </a:p>
          <a:p>
            <a:r>
              <a:rPr lang="en-US"/>
              <a:t>Cultural competence is a non-linear, dynamic process that is never-ending and ever expending. It is built on increases in knowledge and skill development related to its attributes.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Consider allowing parents to identify an alternate caregivers for their children while maintaining responsibility, empowering families to make decisions for their children.</a:t>
            </a:r>
          </a:p>
          <a:p>
            <a:endParaRPr lang="en-US"/>
          </a:p>
          <a:p>
            <a:r>
              <a:rPr lang="en-US"/>
              <a:t>Consider the length of time the youth has been in custody of the identified caretaker.</a:t>
            </a:r>
          </a:p>
          <a:p>
            <a:endParaRPr lang="en-US"/>
          </a:p>
          <a:p>
            <a:r>
              <a:rPr lang="en-US"/>
              <a:t>• A youth may have someone that has been identified as their caretaker prior to the request for a transfer to another state. This person may have been caring for this youth for a significant period of time. Accepting this living situation provides continuity and stability for the youth and family.</a:t>
            </a:r>
          </a:p>
          <a:p>
            <a:r>
              <a:rPr lang="en-US"/>
              <a:t> </a:t>
            </a:r>
          </a:p>
          <a:p>
            <a:r>
              <a:rPr lang="en-US"/>
              <a:t>• Services may already be in place and have begun. Family work may be in progress with both the biological family and the identified caretaker. </a:t>
            </a:r>
          </a:p>
          <a:p>
            <a:endParaRPr lang="en-US"/>
          </a:p>
          <a:p>
            <a:r>
              <a:rPr lang="en-US"/>
              <a:t>• The current living situation with this caretaker may be the most consistent and appropriate living situation the youth has been in. </a:t>
            </a:r>
          </a:p>
          <a:p>
            <a:endParaRPr lang="en-US"/>
          </a:p>
          <a:p>
            <a:r>
              <a:rPr lang="en-US"/>
              <a:t>• This caretaker may be the most familiar “family” the youth has known.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*Different isn't always bad. Our own biases or misperceptions should not get in the way of a fair evaluation.*</a:t>
            </a:r>
          </a:p>
          <a:p>
            <a:endParaRPr lang="en-US"/>
          </a:p>
          <a:p>
            <a:r>
              <a:rPr lang="en-US"/>
              <a:t>The concept of cultural humility refers, in part, to one’s understanding, and self-awareness related to unconscious bias and its impact on decision-making, and in the context of the home evaluation process the intention to respect and honor the beliefs, values and customs of the family and youth in a multi-cultural context. Items to consider when reviewing a home evaluation should include:</a:t>
            </a:r>
          </a:p>
          <a:p>
            <a:endParaRPr lang="en-US"/>
          </a:p>
          <a:p>
            <a:r>
              <a:rPr lang="en-US"/>
              <a:t>• Are socio-economic factors, such as economic disadvantages and unstable communities, key factors in the determination?  Is the family aware of community supports?</a:t>
            </a:r>
          </a:p>
          <a:p>
            <a:endParaRPr lang="en-US"/>
          </a:p>
          <a:p>
            <a:r>
              <a:rPr lang="en-US"/>
              <a:t>• If tools are utilized during the home evaluation process, are they evidence-based, transparent, and varied? </a:t>
            </a:r>
          </a:p>
          <a:p>
            <a:endParaRPr lang="en-US"/>
          </a:p>
          <a:p>
            <a:r>
              <a:rPr lang="en-US"/>
              <a:t>• Has consideration for past trauma, or cultural differences, been given to account for the behavior and communication style of the youth and family during the home evaluation process?</a:t>
            </a:r>
          </a:p>
          <a:p>
            <a:endParaRPr lang="en-US"/>
          </a:p>
          <a:p>
            <a:r>
              <a:rPr lang="en-US"/>
              <a:t>• Is there an understanding of family dynamics and flexibility given to meet youth and family where they are? Are the conditions of probation achievable or are there factors outside the control of the youth and family that are difficult to overcome?</a:t>
            </a:r>
          </a:p>
          <a:p>
            <a:endParaRPr lang="en-US"/>
          </a:p>
          <a:p>
            <a:r>
              <a:rPr lang="en-US"/>
              <a:t>• Has the process been explained to the youth and family in terms they can best understand? Are there any language barriers? Can a translator be provided?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Consider environmental factors impacting the youth’s behavior.</a:t>
            </a:r>
          </a:p>
          <a:p>
            <a:endParaRPr lang="en-US"/>
          </a:p>
          <a:p>
            <a:r>
              <a:rPr lang="en-US"/>
              <a:t>Helping to eliminate or reduce such factors can produce favorable outcomes for youth.</a:t>
            </a:r>
          </a:p>
          <a:p>
            <a:endParaRPr lang="en-US"/>
          </a:p>
          <a:p>
            <a:r>
              <a:rPr lang="en-US"/>
              <a:t>Enabling family members, delinquent peer groups, and unstable neighborhoods can be associated to juvenile delinquency.</a:t>
            </a:r>
          </a:p>
          <a:p>
            <a:endParaRPr lang="en-US"/>
          </a:p>
          <a:p>
            <a:r>
              <a:rPr lang="en-US"/>
              <a:t>Parent/legal guardian Capabilities (Alcohol/drug use, incarceration, etc.)</a:t>
            </a:r>
          </a:p>
          <a:p>
            <a:endParaRPr lang="en-US"/>
          </a:p>
          <a:p>
            <a:r>
              <a:rPr lang="en-US"/>
              <a:t>• The parent/legal guardian remaining in the sending state is currently incarcerated and will be for a significant period of time.</a:t>
            </a:r>
          </a:p>
          <a:p>
            <a:endParaRPr lang="en-US"/>
          </a:p>
          <a:p>
            <a:r>
              <a:rPr lang="en-US"/>
              <a:t>•The parent/legal guardian remaining in the sending state is currently in active addiction causing the situation to within their home to be unsafe and unpredictable.</a:t>
            </a:r>
          </a:p>
          <a:p>
            <a:endParaRPr lang="en-US"/>
          </a:p>
          <a:p>
            <a:r>
              <a:rPr lang="en-US"/>
              <a:t>•The parent/legal guardian is refusing to provide care and support for their child. They are not willing to allow the child to remain in their home. An alternative living situation is necessary. This should be at the lowest level of care and cause the least amount of disruption in the youth’s life. Foster care/residential care should be the last option and only utilized if there is no other caretaker available or willing to provide care for the youth.</a:t>
            </a:r>
          </a:p>
          <a:p>
            <a:endParaRPr lang="en-US"/>
          </a:p>
          <a:p>
            <a:r>
              <a:rPr lang="en-US"/>
              <a:t>Abuse</a:t>
            </a:r>
          </a:p>
          <a:p>
            <a:r>
              <a:rPr lang="en-US"/>
              <a:t>• There is a caretaker in the home who has been physically, verbally, emotionally, and/or sexually abusive to the youth. Remaining in that living situation is unsafe and not in the best interest and wellbeing of the youth.</a:t>
            </a:r>
          </a:p>
          <a:p>
            <a:endParaRPr lang="en-US"/>
          </a:p>
          <a:p>
            <a:r>
              <a:rPr lang="en-US"/>
              <a:t>• There is another person living within the home who is the victim of the youth’s offense. Living with the victim is not an option and the victim relocating is not an option.</a:t>
            </a:r>
          </a:p>
          <a:p>
            <a:endParaRPr lang="en-US"/>
          </a:p>
          <a:p>
            <a:r>
              <a:rPr lang="en-US"/>
              <a:t>Living Situations</a:t>
            </a:r>
          </a:p>
          <a:p>
            <a:r>
              <a:rPr lang="en-US"/>
              <a:t>• Homelessness of the parent/legal guardian may cause for a temporary disruption and relocation of a youth in order for the parent/legal guardian to get things in place to resume care for their child.</a:t>
            </a:r>
          </a:p>
          <a:p>
            <a:endParaRPr lang="en-US"/>
          </a:p>
          <a:p>
            <a:r>
              <a:rPr lang="en-US"/>
              <a:t>These factors should be included in the new "detailed justification if supervision not recommended (include why proposed residence is not safe and/or suitable)" field on the Form VIII form.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8.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0.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jpe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s://juvenilecompact.org/forms" TargetMode="External"/><Relationship Id="rId3" Type="http://schemas.openxmlformats.org/officeDocument/2006/relationships/image" Target="../media/image2.png"/><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pn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17.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18.svg"/><Relationship Id="rId9" Type="http://schemas.openxmlformats.org/officeDocument/2006/relationships/image" Target="../media/image38.png"/><Relationship Id="rId14"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3">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4"/>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5"/>
              <a:stretch>
                <a:fillRect l="-36657" r="-36657"/>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3">
              <a:alphaModFix amt="57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3">
              <a:alphaModFix amt="63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3">
              <a:alphaModFix amt="80000"/>
            </a:blip>
            <a:stretch>
              <a:fillRect/>
            </a:stretch>
          </a:blipFill>
        </p:spPr>
      </p:sp>
      <p:sp>
        <p:nvSpPr>
          <p:cNvPr id="24" name="Freeform 24"/>
          <p:cNvSpPr/>
          <p:nvPr/>
        </p:nvSpPr>
        <p:spPr>
          <a:xfrm>
            <a:off x="1034729" y="1028700"/>
            <a:ext cx="801545" cy="925749"/>
          </a:xfrm>
          <a:custGeom>
            <a:avLst/>
            <a:gdLst/>
            <a:ahLst/>
            <a:cxnLst/>
            <a:rect l="l" t="t" r="r" b="b"/>
            <a:pathLst>
              <a:path w="801545" h="925749">
                <a:moveTo>
                  <a:pt x="0" y="0"/>
                </a:moveTo>
                <a:lnTo>
                  <a:pt x="801545" y="0"/>
                </a:lnTo>
                <a:lnTo>
                  <a:pt x="801545" y="925749"/>
                </a:lnTo>
                <a:lnTo>
                  <a:pt x="0" y="9257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1028700" y="8305553"/>
            <a:ext cx="927650" cy="927650"/>
          </a:xfrm>
          <a:custGeom>
            <a:avLst/>
            <a:gdLst/>
            <a:ahLst/>
            <a:cxnLst/>
            <a:rect l="l" t="t" r="r" b="b"/>
            <a:pathLst>
              <a:path w="927650" h="927650">
                <a:moveTo>
                  <a:pt x="0" y="0"/>
                </a:moveTo>
                <a:lnTo>
                  <a:pt x="927650" y="0"/>
                </a:lnTo>
                <a:lnTo>
                  <a:pt x="927650" y="927650"/>
                </a:lnTo>
                <a:lnTo>
                  <a:pt x="0" y="927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a:off x="833562" y="8159132"/>
            <a:ext cx="1239057" cy="1220491"/>
          </a:xfrm>
          <a:custGeom>
            <a:avLst/>
            <a:gdLst/>
            <a:ahLst/>
            <a:cxnLst/>
            <a:rect l="l" t="t" r="r" b="b"/>
            <a:pathLst>
              <a:path w="1239057" h="1220491">
                <a:moveTo>
                  <a:pt x="0" y="0"/>
                </a:moveTo>
                <a:lnTo>
                  <a:pt x="1239057" y="0"/>
                </a:lnTo>
                <a:lnTo>
                  <a:pt x="1239057" y="1220492"/>
                </a:lnTo>
                <a:lnTo>
                  <a:pt x="0" y="1220492"/>
                </a:lnTo>
                <a:lnTo>
                  <a:pt x="0" y="0"/>
                </a:lnTo>
                <a:close/>
              </a:path>
            </a:pathLst>
          </a:custGeom>
          <a:blipFill>
            <a:blip r:embed="rId10"/>
            <a:stretch>
              <a:fillRect l="-8579" t="-9221" r="-5188" b="-3073"/>
            </a:stretch>
          </a:blipFill>
        </p:spPr>
      </p:sp>
      <p:sp>
        <p:nvSpPr>
          <p:cNvPr id="27" name="TextBox 27"/>
          <p:cNvSpPr txBox="1"/>
          <p:nvPr/>
        </p:nvSpPr>
        <p:spPr>
          <a:xfrm>
            <a:off x="2125772" y="1322671"/>
            <a:ext cx="5227731" cy="328283"/>
          </a:xfrm>
          <a:prstGeom prst="rect">
            <a:avLst/>
          </a:prstGeom>
        </p:spPr>
        <p:txBody>
          <a:bodyPr lIns="0" tIns="0" rIns="0" bIns="0" rtlCol="0" anchor="t">
            <a:spAutoFit/>
          </a:bodyPr>
          <a:lstStyle/>
          <a:p>
            <a:pPr algn="l">
              <a:lnSpc>
                <a:spcPts val="2461"/>
              </a:lnSpc>
            </a:pPr>
            <a:r>
              <a:rPr lang="en-US" sz="2159">
                <a:solidFill>
                  <a:srgbClr val="000000"/>
                </a:solidFill>
                <a:latin typeface="Poppins Semi-Bold"/>
                <a:ea typeface="Poppins Semi-Bold"/>
                <a:cs typeface="Poppins Semi-Bold"/>
                <a:sym typeface="Poppins Semi-Bold"/>
              </a:rPr>
              <a:t>Interstate Commission for Juveniles</a:t>
            </a:r>
          </a:p>
        </p:txBody>
      </p:sp>
      <p:grpSp>
        <p:nvGrpSpPr>
          <p:cNvPr id="28" name="Group 28"/>
          <p:cNvGrpSpPr/>
          <p:nvPr/>
        </p:nvGrpSpPr>
        <p:grpSpPr>
          <a:xfrm>
            <a:off x="2125772" y="8468330"/>
            <a:ext cx="3981019" cy="636652"/>
            <a:chOff x="0" y="0"/>
            <a:chExt cx="5308026" cy="848870"/>
          </a:xfrm>
        </p:grpSpPr>
        <p:sp>
          <p:nvSpPr>
            <p:cNvPr id="29" name="TextBox 29"/>
            <p:cNvSpPr txBox="1"/>
            <p:nvPr/>
          </p:nvSpPr>
          <p:spPr>
            <a:xfrm>
              <a:off x="0" y="281244"/>
              <a:ext cx="5308026" cy="567626"/>
            </a:xfrm>
            <a:prstGeom prst="rect">
              <a:avLst/>
            </a:prstGeom>
          </p:spPr>
          <p:txBody>
            <a:bodyPr lIns="0" tIns="0" rIns="0" bIns="0" rtlCol="0" anchor="t">
              <a:spAutoFit/>
            </a:bodyPr>
            <a:lstStyle/>
            <a:p>
              <a:pPr algn="l">
                <a:lnSpc>
                  <a:spcPts val="3195"/>
                </a:lnSpc>
              </a:pPr>
              <a:r>
                <a:rPr lang="en-US" sz="2803">
                  <a:solidFill>
                    <a:srgbClr val="000000"/>
                  </a:solidFill>
                  <a:latin typeface="Poppins Semi-Bold"/>
                  <a:ea typeface="Poppins Semi-Bold"/>
                  <a:cs typeface="Poppins Semi-Bold"/>
                  <a:sym typeface="Poppins Semi-Bold"/>
                </a:rPr>
                <a:t>juvenilecompact.org</a:t>
              </a:r>
            </a:p>
          </p:txBody>
        </p:sp>
        <p:sp>
          <p:nvSpPr>
            <p:cNvPr id="30" name="TextBox 30"/>
            <p:cNvSpPr txBox="1"/>
            <p:nvPr/>
          </p:nvSpPr>
          <p:spPr>
            <a:xfrm>
              <a:off x="0" y="0"/>
              <a:ext cx="4602218" cy="326554"/>
            </a:xfrm>
            <a:prstGeom prst="rect">
              <a:avLst/>
            </a:prstGeom>
          </p:spPr>
          <p:txBody>
            <a:bodyPr lIns="0" tIns="0" rIns="0" bIns="0" rtlCol="0" anchor="t">
              <a:spAutoFit/>
            </a:bodyPr>
            <a:lstStyle/>
            <a:p>
              <a:pPr algn="l">
                <a:lnSpc>
                  <a:spcPts val="1855"/>
                </a:lnSpc>
              </a:pPr>
              <a:r>
                <a:rPr lang="en-US" sz="1627">
                  <a:solidFill>
                    <a:srgbClr val="000000"/>
                  </a:solidFill>
                  <a:latin typeface="Poppins"/>
                  <a:ea typeface="Poppins"/>
                  <a:cs typeface="Poppins"/>
                  <a:sym typeface="Poppins"/>
                </a:rPr>
                <a:t>View the Best Practice at</a:t>
              </a:r>
            </a:p>
          </p:txBody>
        </p:sp>
      </p:grpSp>
      <p:sp>
        <p:nvSpPr>
          <p:cNvPr id="31" name="TextBox 31"/>
          <p:cNvSpPr txBox="1"/>
          <p:nvPr/>
        </p:nvSpPr>
        <p:spPr>
          <a:xfrm>
            <a:off x="1034729" y="3194227"/>
            <a:ext cx="8109271" cy="3879496"/>
          </a:xfrm>
          <a:prstGeom prst="rect">
            <a:avLst/>
          </a:prstGeom>
        </p:spPr>
        <p:txBody>
          <a:bodyPr lIns="0" tIns="0" rIns="0" bIns="0" rtlCol="0" anchor="t">
            <a:spAutoFit/>
          </a:bodyPr>
          <a:lstStyle/>
          <a:p>
            <a:pPr algn="l">
              <a:lnSpc>
                <a:spcPts val="7547"/>
              </a:lnSpc>
            </a:pPr>
            <a:r>
              <a:rPr lang="en-US" sz="6620">
                <a:solidFill>
                  <a:srgbClr val="000000"/>
                </a:solidFill>
                <a:latin typeface="Poppins Bold"/>
                <a:ea typeface="Poppins Bold"/>
                <a:cs typeface="Poppins Bold"/>
                <a:sym typeface="Poppins Bold"/>
              </a:rPr>
              <a:t>Home Evaluation Considerations for Unconventional Families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4A59"/>
        </a:solidFill>
        <a:effectLst/>
      </p:bgPr>
    </p:bg>
    <p:spTree>
      <p:nvGrpSpPr>
        <p:cNvPr id="1" name=""/>
        <p:cNvGrpSpPr/>
        <p:nvPr/>
      </p:nvGrpSpPr>
      <p:grpSpPr>
        <a:xfrm>
          <a:off x="0" y="0"/>
          <a:ext cx="0" cy="0"/>
          <a:chOff x="0" y="0"/>
          <a:chExt cx="0" cy="0"/>
        </a:xfrm>
      </p:grpSpPr>
      <p:grpSp>
        <p:nvGrpSpPr>
          <p:cNvPr id="2" name="Group 2"/>
          <p:cNvGrpSpPr/>
          <p:nvPr/>
        </p:nvGrpSpPr>
        <p:grpSpPr>
          <a:xfrm rot="-1787783">
            <a:off x="2264827" y="10317218"/>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866797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3">
              <a:alphaModFix amt="80000"/>
            </a:blip>
            <a:stretch>
              <a:fillRect/>
            </a:stretch>
          </a:blipFill>
        </p:spPr>
      </p:sp>
      <p:grpSp>
        <p:nvGrpSpPr>
          <p:cNvPr id="6" name="Group 6"/>
          <p:cNvGrpSpPr/>
          <p:nvPr/>
        </p:nvGrpSpPr>
        <p:grpSpPr>
          <a:xfrm rot="-1787783">
            <a:off x="7319012" y="9644263"/>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138226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1B8694"/>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10119449"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10640092" y="1312669"/>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4"/>
            <a:stretch>
              <a:fillRect/>
            </a:stretch>
          </a:blipFill>
        </p:spPr>
      </p:sp>
      <p:grpSp>
        <p:nvGrpSpPr>
          <p:cNvPr id="16" name="Group 16"/>
          <p:cNvGrpSpPr/>
          <p:nvPr/>
        </p:nvGrpSpPr>
        <p:grpSpPr>
          <a:xfrm>
            <a:off x="1139876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1B8694"/>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rot="-1775767" flipV="1">
            <a:off x="1190731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3">
              <a:alphaModFix amt="80000"/>
            </a:blip>
            <a:stretch>
              <a:fillRect/>
            </a:stretch>
          </a:blipFill>
        </p:spPr>
      </p:sp>
      <p:sp>
        <p:nvSpPr>
          <p:cNvPr id="20" name="Freeform 20"/>
          <p:cNvSpPr/>
          <p:nvPr/>
        </p:nvSpPr>
        <p:spPr>
          <a:xfrm rot="1804615">
            <a:off x="10695026" y="8537528"/>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3">
              <a:alphaModFix amt="80000"/>
            </a:blip>
            <a:stretch>
              <a:fillRect/>
            </a:stretch>
          </a:blipFill>
        </p:spPr>
      </p:sp>
      <p:sp>
        <p:nvSpPr>
          <p:cNvPr id="21" name="Freeform 21"/>
          <p:cNvSpPr/>
          <p:nvPr/>
        </p:nvSpPr>
        <p:spPr>
          <a:xfrm>
            <a:off x="11943620" y="1028700"/>
            <a:ext cx="5890593" cy="9258300"/>
          </a:xfrm>
          <a:custGeom>
            <a:avLst/>
            <a:gdLst/>
            <a:ahLst/>
            <a:cxnLst/>
            <a:rect l="l" t="t" r="r" b="b"/>
            <a:pathLst>
              <a:path w="5890593" h="9258300">
                <a:moveTo>
                  <a:pt x="0" y="0"/>
                </a:moveTo>
                <a:lnTo>
                  <a:pt x="5890594" y="0"/>
                </a:lnTo>
                <a:lnTo>
                  <a:pt x="5890594" y="9258300"/>
                </a:lnTo>
                <a:lnTo>
                  <a:pt x="0" y="9258300"/>
                </a:lnTo>
                <a:lnTo>
                  <a:pt x="0" y="0"/>
                </a:lnTo>
                <a:close/>
              </a:path>
            </a:pathLst>
          </a:custGeom>
          <a:blipFill>
            <a:blip r:embed="rId5"/>
            <a:stretch>
              <a:fillRect/>
            </a:stretch>
          </a:blipFill>
        </p:spPr>
      </p:sp>
      <p:grpSp>
        <p:nvGrpSpPr>
          <p:cNvPr id="22" name="Group 22"/>
          <p:cNvGrpSpPr/>
          <p:nvPr/>
        </p:nvGrpSpPr>
        <p:grpSpPr>
          <a:xfrm>
            <a:off x="-547728" y="1657264"/>
            <a:ext cx="9684971" cy="849917"/>
            <a:chOff x="0" y="0"/>
            <a:chExt cx="12913294" cy="1133223"/>
          </a:xfrm>
        </p:grpSpPr>
        <p:grpSp>
          <p:nvGrpSpPr>
            <p:cNvPr id="23" name="Group 23"/>
            <p:cNvGrpSpPr/>
            <p:nvPr/>
          </p:nvGrpSpPr>
          <p:grpSpPr>
            <a:xfrm>
              <a:off x="0" y="0"/>
              <a:ext cx="12913294" cy="1133223"/>
              <a:chOff x="0" y="0"/>
              <a:chExt cx="7959541" cy="698500"/>
            </a:xfrm>
          </p:grpSpPr>
          <p:sp>
            <p:nvSpPr>
              <p:cNvPr id="24" name="Freeform 24"/>
              <p:cNvSpPr/>
              <p:nvPr/>
            </p:nvSpPr>
            <p:spPr>
              <a:xfrm>
                <a:off x="0" y="0"/>
                <a:ext cx="7959541" cy="698500"/>
              </a:xfrm>
              <a:custGeom>
                <a:avLst/>
                <a:gdLst/>
                <a:ahLst/>
                <a:cxnLst/>
                <a:rect l="l" t="t" r="r" b="b"/>
                <a:pathLst>
                  <a:path w="7959541" h="698500">
                    <a:moveTo>
                      <a:pt x="7959541" y="349250"/>
                    </a:moveTo>
                    <a:lnTo>
                      <a:pt x="7756341" y="698500"/>
                    </a:lnTo>
                    <a:lnTo>
                      <a:pt x="203200" y="698500"/>
                    </a:lnTo>
                    <a:lnTo>
                      <a:pt x="0" y="349250"/>
                    </a:lnTo>
                    <a:lnTo>
                      <a:pt x="203200" y="0"/>
                    </a:lnTo>
                    <a:lnTo>
                      <a:pt x="7756341" y="0"/>
                    </a:lnTo>
                    <a:lnTo>
                      <a:pt x="7959541" y="349250"/>
                    </a:lnTo>
                    <a:close/>
                  </a:path>
                </a:pathLst>
              </a:custGeom>
              <a:solidFill>
                <a:srgbClr val="FFA916"/>
              </a:solidFill>
            </p:spPr>
          </p:sp>
          <p:sp>
            <p:nvSpPr>
              <p:cNvPr id="25" name="TextBox 25"/>
              <p:cNvSpPr txBox="1"/>
              <p:nvPr/>
            </p:nvSpPr>
            <p:spPr>
              <a:xfrm>
                <a:off x="114300" y="-57150"/>
                <a:ext cx="7730941" cy="75565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2101904" y="-42352"/>
              <a:ext cx="10811390" cy="1025525"/>
            </a:xfrm>
            <a:prstGeom prst="rect">
              <a:avLst/>
            </a:prstGeom>
          </p:spPr>
          <p:txBody>
            <a:bodyPr lIns="0" tIns="0" rIns="0" bIns="0" rtlCol="0" anchor="t">
              <a:spAutoFit/>
            </a:bodyPr>
            <a:lstStyle/>
            <a:p>
              <a:pPr algn="l">
                <a:lnSpc>
                  <a:spcPts val="6299"/>
                </a:lnSpc>
                <a:spcBef>
                  <a:spcPct val="0"/>
                </a:spcBef>
              </a:pPr>
              <a:r>
                <a:rPr lang="en-US" sz="4499">
                  <a:solidFill>
                    <a:srgbClr val="024A59"/>
                  </a:solidFill>
                  <a:latin typeface="Poppins Bold"/>
                  <a:ea typeface="Poppins Bold"/>
                  <a:cs typeface="Poppins Bold"/>
                  <a:sym typeface="Poppins Bold"/>
                </a:rPr>
                <a:t>Substantial Compliance</a:t>
              </a:r>
            </a:p>
          </p:txBody>
        </p:sp>
      </p:grpSp>
      <p:sp>
        <p:nvSpPr>
          <p:cNvPr id="27" name="TextBox 27"/>
          <p:cNvSpPr txBox="1"/>
          <p:nvPr/>
        </p:nvSpPr>
        <p:spPr>
          <a:xfrm>
            <a:off x="1028700" y="3305824"/>
            <a:ext cx="8528697" cy="5389626"/>
          </a:xfrm>
          <a:prstGeom prst="rect">
            <a:avLst/>
          </a:prstGeom>
        </p:spPr>
        <p:txBody>
          <a:bodyPr lIns="0" tIns="0" rIns="0" bIns="0" rtlCol="0" anchor="t">
            <a:spAutoFit/>
          </a:bodyPr>
          <a:lstStyle/>
          <a:p>
            <a:pPr algn="l">
              <a:lnSpc>
                <a:spcPts val="3566"/>
              </a:lnSpc>
            </a:pPr>
            <a:r>
              <a:rPr lang="en-US" sz="2899">
                <a:solidFill>
                  <a:srgbClr val="FFFFFF"/>
                </a:solidFill>
                <a:latin typeface="Poppins"/>
                <a:ea typeface="Poppins"/>
                <a:cs typeface="Poppins"/>
                <a:sym typeface="Poppins"/>
              </a:rPr>
              <a:t>ICJ Rule 1-101 defines substantial compliance as sufficient compliance by a juvenile with the terms and conditions of his or her supervision so as not to result in initiation of revocation of supervision proceedings by the sending or receiving state. </a:t>
            </a:r>
          </a:p>
          <a:p>
            <a:pPr algn="l">
              <a:lnSpc>
                <a:spcPts val="3566"/>
              </a:lnSpc>
            </a:pPr>
            <a:endParaRPr lang="en-US" sz="2899">
              <a:solidFill>
                <a:srgbClr val="FFFFFF"/>
              </a:solidFill>
              <a:latin typeface="Poppins"/>
              <a:ea typeface="Poppins"/>
              <a:cs typeface="Poppins"/>
              <a:sym typeface="Poppins"/>
            </a:endParaRPr>
          </a:p>
          <a:p>
            <a:pPr algn="l">
              <a:lnSpc>
                <a:spcPts val="3566"/>
              </a:lnSpc>
            </a:pPr>
            <a:r>
              <a:rPr lang="en-US" sz="2899">
                <a:solidFill>
                  <a:srgbClr val="FFFFFF"/>
                </a:solidFill>
                <a:latin typeface="Poppins"/>
                <a:ea typeface="Poppins"/>
                <a:cs typeface="Poppins"/>
                <a:sym typeface="Poppins"/>
              </a:rPr>
              <a:t>A determination that a youth is not in substantial compliance with the terms and conditions of supervision required by the sending or receiving state can be ascertained through highly subjective means.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95798">
            <a:off x="4899020" y="11022230"/>
            <a:ext cx="13531543" cy="3065584"/>
            <a:chOff x="0" y="0"/>
            <a:chExt cx="3083192" cy="698500"/>
          </a:xfrm>
        </p:grpSpPr>
        <p:sp>
          <p:nvSpPr>
            <p:cNvPr id="3" name="Freeform 3"/>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A916"/>
            </a:solidFill>
          </p:spPr>
        </p:sp>
        <p:sp>
          <p:nvSpPr>
            <p:cNvPr id="4" name="TextBox 4"/>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812304" flipV="1">
            <a:off x="5458552" y="953934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3">
              <a:alphaModFix amt="80000"/>
            </a:blip>
            <a:stretch>
              <a:fillRect/>
            </a:stretch>
          </a:blipFill>
        </p:spPr>
      </p:sp>
      <p:grpSp>
        <p:nvGrpSpPr>
          <p:cNvPr id="6" name="Group 6"/>
          <p:cNvGrpSpPr/>
          <p:nvPr/>
        </p:nvGrpSpPr>
        <p:grpSpPr>
          <a:xfrm rot="-8995798">
            <a:off x="-355651" y="9121343"/>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8998130">
            <a:off x="-5149813" y="-1738765"/>
            <a:ext cx="12822069" cy="690611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998130">
            <a:off x="-5506703" y="-114237"/>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28049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4"/>
            <a:stretch>
              <a:fillRect/>
            </a:stretch>
          </a:blipFill>
        </p:spPr>
      </p:sp>
      <p:grpSp>
        <p:nvGrpSpPr>
          <p:cNvPr id="16" name="Group 16"/>
          <p:cNvGrpSpPr/>
          <p:nvPr/>
        </p:nvGrpSpPr>
        <p:grpSpPr>
          <a:xfrm>
            <a:off x="478181"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01996"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5"/>
              <a:stretch>
                <a:fillRect l="-36657" r="-36657"/>
              </a:stretch>
            </a:blipFill>
          </p:spPr>
        </p:sp>
      </p:grpSp>
      <p:sp>
        <p:nvSpPr>
          <p:cNvPr id="21" name="Freeform 21"/>
          <p:cNvSpPr/>
          <p:nvPr/>
        </p:nvSpPr>
        <p:spPr>
          <a:xfrm rot="1792715">
            <a:off x="-615248" y="838449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3">
              <a:alphaModFix amt="80000"/>
            </a:blip>
            <a:stretch>
              <a:fillRect/>
            </a:stretch>
          </a:blipFill>
        </p:spPr>
      </p:sp>
      <p:sp>
        <p:nvSpPr>
          <p:cNvPr id="22" name="Freeform 22"/>
          <p:cNvSpPr/>
          <p:nvPr/>
        </p:nvSpPr>
        <p:spPr>
          <a:xfrm rot="-1792182">
            <a:off x="3792011" y="8530453"/>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3">
              <a:alphaModFix amt="80000"/>
            </a:blip>
            <a:stretch>
              <a:fillRect/>
            </a:stretch>
          </a:blipFill>
        </p:spPr>
      </p:sp>
      <p:grpSp>
        <p:nvGrpSpPr>
          <p:cNvPr id="23" name="Group 23"/>
          <p:cNvGrpSpPr/>
          <p:nvPr/>
        </p:nvGrpSpPr>
        <p:grpSpPr>
          <a:xfrm>
            <a:off x="16200407" y="2416511"/>
            <a:ext cx="1058893" cy="90998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57150" cap="sq">
              <a:solidFill>
                <a:srgbClr val="FFA916"/>
              </a:solidFill>
              <a:prstDash val="solid"/>
              <a:miter/>
            </a:ln>
          </p:spPr>
        </p:sp>
        <p:sp>
          <p:nvSpPr>
            <p:cNvPr id="25" name="TextBox 25"/>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6410004" y="2593636"/>
            <a:ext cx="639698" cy="555738"/>
          </a:xfrm>
          <a:custGeom>
            <a:avLst/>
            <a:gdLst/>
            <a:ahLst/>
            <a:cxnLst/>
            <a:rect l="l" t="t" r="r" b="b"/>
            <a:pathLst>
              <a:path w="639698" h="555738">
                <a:moveTo>
                  <a:pt x="0" y="0"/>
                </a:moveTo>
                <a:lnTo>
                  <a:pt x="639698" y="0"/>
                </a:lnTo>
                <a:lnTo>
                  <a:pt x="639698" y="555737"/>
                </a:lnTo>
                <a:lnTo>
                  <a:pt x="0" y="5557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TextBox 27"/>
          <p:cNvSpPr txBox="1"/>
          <p:nvPr/>
        </p:nvSpPr>
        <p:spPr>
          <a:xfrm>
            <a:off x="8848604" y="2813886"/>
            <a:ext cx="7197303" cy="984250"/>
          </a:xfrm>
          <a:prstGeom prst="rect">
            <a:avLst/>
          </a:prstGeom>
        </p:spPr>
        <p:txBody>
          <a:bodyPr lIns="0" tIns="0" rIns="0" bIns="0" rtlCol="0" anchor="t">
            <a:spAutoFit/>
          </a:bodyPr>
          <a:lstStyle/>
          <a:p>
            <a:pPr algn="r">
              <a:lnSpc>
                <a:spcPts val="2599"/>
              </a:lnSpc>
            </a:pPr>
            <a:r>
              <a:rPr lang="en-US" sz="1999">
                <a:solidFill>
                  <a:srgbClr val="000000"/>
                </a:solidFill>
                <a:latin typeface="Poppins"/>
                <a:ea typeface="Poppins"/>
                <a:cs typeface="Poppins"/>
                <a:sym typeface="Poppins"/>
              </a:rPr>
              <a:t>A detailed, well-rounded explanation of the behavior warranting the determination which includes both aggravating and mitigating factors.</a:t>
            </a:r>
          </a:p>
        </p:txBody>
      </p:sp>
      <p:sp>
        <p:nvSpPr>
          <p:cNvPr id="28" name="TextBox 28"/>
          <p:cNvSpPr txBox="1"/>
          <p:nvPr/>
        </p:nvSpPr>
        <p:spPr>
          <a:xfrm>
            <a:off x="9978139" y="2396993"/>
            <a:ext cx="6067768" cy="435441"/>
          </a:xfrm>
          <a:prstGeom prst="rect">
            <a:avLst/>
          </a:prstGeom>
        </p:spPr>
        <p:txBody>
          <a:bodyPr lIns="0" tIns="0" rIns="0" bIns="0" rtlCol="0" anchor="t">
            <a:spAutoFit/>
          </a:bodyPr>
          <a:lstStyle/>
          <a:p>
            <a:pPr algn="r">
              <a:lnSpc>
                <a:spcPts val="3287"/>
              </a:lnSpc>
            </a:pPr>
            <a:r>
              <a:rPr lang="en-US" sz="2909" spc="-87">
                <a:solidFill>
                  <a:srgbClr val="000000"/>
                </a:solidFill>
                <a:latin typeface="Poppins Bold"/>
                <a:ea typeface="Poppins Bold"/>
                <a:cs typeface="Poppins Bold"/>
                <a:sym typeface="Poppins Bold"/>
              </a:rPr>
              <a:t>Provide a Detailed Explanation</a:t>
            </a:r>
          </a:p>
        </p:txBody>
      </p:sp>
      <p:grpSp>
        <p:nvGrpSpPr>
          <p:cNvPr id="29" name="Group 29"/>
          <p:cNvGrpSpPr/>
          <p:nvPr/>
        </p:nvGrpSpPr>
        <p:grpSpPr>
          <a:xfrm>
            <a:off x="8848604" y="4315139"/>
            <a:ext cx="8410696" cy="1401143"/>
            <a:chOff x="0" y="0"/>
            <a:chExt cx="11214261" cy="1868191"/>
          </a:xfrm>
        </p:grpSpPr>
        <p:grpSp>
          <p:nvGrpSpPr>
            <p:cNvPr id="30" name="Group 30"/>
            <p:cNvGrpSpPr/>
            <p:nvPr/>
          </p:nvGrpSpPr>
          <p:grpSpPr>
            <a:xfrm>
              <a:off x="9802403" y="26025"/>
              <a:ext cx="1411858" cy="1213315"/>
              <a:chOff x="0" y="0"/>
              <a:chExt cx="812800" cy="698500"/>
            </a:xfrm>
          </p:grpSpPr>
          <p:sp>
            <p:nvSpPr>
              <p:cNvPr id="31" name="Freeform 3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57150" cap="sq">
                <a:solidFill>
                  <a:srgbClr val="FFA916"/>
                </a:solidFill>
                <a:prstDash val="solid"/>
                <a:miter/>
              </a:ln>
            </p:spPr>
          </p:sp>
          <p:sp>
            <p:nvSpPr>
              <p:cNvPr id="32" name="TextBox 32"/>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10081867" y="262190"/>
              <a:ext cx="852931" cy="740983"/>
            </a:xfrm>
            <a:custGeom>
              <a:avLst/>
              <a:gdLst/>
              <a:ahLst/>
              <a:cxnLst/>
              <a:rect l="l" t="t" r="r" b="b"/>
              <a:pathLst>
                <a:path w="852931" h="740983">
                  <a:moveTo>
                    <a:pt x="0" y="0"/>
                  </a:moveTo>
                  <a:lnTo>
                    <a:pt x="852930" y="0"/>
                  </a:lnTo>
                  <a:lnTo>
                    <a:pt x="852930" y="740984"/>
                  </a:lnTo>
                  <a:lnTo>
                    <a:pt x="0" y="740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TextBox 34"/>
            <p:cNvSpPr txBox="1"/>
            <p:nvPr/>
          </p:nvSpPr>
          <p:spPr>
            <a:xfrm>
              <a:off x="0" y="568558"/>
              <a:ext cx="9596404" cy="1299634"/>
            </a:xfrm>
            <a:prstGeom prst="rect">
              <a:avLst/>
            </a:prstGeom>
          </p:spPr>
          <p:txBody>
            <a:bodyPr lIns="0" tIns="0" rIns="0" bIns="0" rtlCol="0" anchor="t">
              <a:spAutoFit/>
            </a:bodyPr>
            <a:lstStyle/>
            <a:p>
              <a:pPr algn="r">
                <a:lnSpc>
                  <a:spcPts val="2599"/>
                </a:lnSpc>
              </a:pPr>
              <a:r>
                <a:rPr lang="en-US" sz="1999">
                  <a:solidFill>
                    <a:srgbClr val="000000"/>
                  </a:solidFill>
                  <a:latin typeface="Poppins"/>
                  <a:ea typeface="Poppins"/>
                  <a:cs typeface="Poppins"/>
                  <a:sym typeface="Poppins"/>
                </a:rPr>
                <a:t>An account of the sending state’s level of supervision and efforts to address non-compliance while the home evaluation is in progress. </a:t>
              </a:r>
            </a:p>
          </p:txBody>
        </p:sp>
        <p:sp>
          <p:nvSpPr>
            <p:cNvPr id="35" name="TextBox 35"/>
            <p:cNvSpPr txBox="1"/>
            <p:nvPr/>
          </p:nvSpPr>
          <p:spPr>
            <a:xfrm>
              <a:off x="731598" y="0"/>
              <a:ext cx="8864806" cy="580588"/>
            </a:xfrm>
            <a:prstGeom prst="rect">
              <a:avLst/>
            </a:prstGeom>
          </p:spPr>
          <p:txBody>
            <a:bodyPr lIns="0" tIns="0" rIns="0" bIns="0" rtlCol="0" anchor="t">
              <a:spAutoFit/>
            </a:bodyPr>
            <a:lstStyle/>
            <a:p>
              <a:pPr algn="r">
                <a:lnSpc>
                  <a:spcPts val="3287"/>
                </a:lnSpc>
              </a:pPr>
              <a:r>
                <a:rPr lang="en-US" sz="2909" spc="-87">
                  <a:solidFill>
                    <a:srgbClr val="000000"/>
                  </a:solidFill>
                  <a:latin typeface="Poppins Bold"/>
                  <a:ea typeface="Poppins Bold"/>
                  <a:cs typeface="Poppins Bold"/>
                  <a:sym typeface="Poppins Bold"/>
                </a:rPr>
                <a:t>Account of the Level of Supervision</a:t>
              </a:r>
            </a:p>
          </p:txBody>
        </p:sp>
      </p:grpSp>
      <p:grpSp>
        <p:nvGrpSpPr>
          <p:cNvPr id="36" name="Group 36"/>
          <p:cNvGrpSpPr/>
          <p:nvPr/>
        </p:nvGrpSpPr>
        <p:grpSpPr>
          <a:xfrm>
            <a:off x="8848604" y="6233285"/>
            <a:ext cx="8410696" cy="1401143"/>
            <a:chOff x="0" y="0"/>
            <a:chExt cx="11214261" cy="1868191"/>
          </a:xfrm>
        </p:grpSpPr>
        <p:grpSp>
          <p:nvGrpSpPr>
            <p:cNvPr id="37" name="Group 37"/>
            <p:cNvGrpSpPr/>
            <p:nvPr/>
          </p:nvGrpSpPr>
          <p:grpSpPr>
            <a:xfrm>
              <a:off x="9802403" y="26025"/>
              <a:ext cx="1411858" cy="1213315"/>
              <a:chOff x="0" y="0"/>
              <a:chExt cx="812800" cy="698500"/>
            </a:xfrm>
          </p:grpSpPr>
          <p:sp>
            <p:nvSpPr>
              <p:cNvPr id="38" name="Freeform 3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57150" cap="sq">
                <a:solidFill>
                  <a:srgbClr val="FFA916"/>
                </a:solidFill>
                <a:prstDash val="solid"/>
                <a:miter/>
              </a:ln>
            </p:spPr>
          </p:sp>
          <p:sp>
            <p:nvSpPr>
              <p:cNvPr id="39" name="TextBox 39"/>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40" name="Freeform 40"/>
            <p:cNvSpPr/>
            <p:nvPr/>
          </p:nvSpPr>
          <p:spPr>
            <a:xfrm>
              <a:off x="10081867" y="262190"/>
              <a:ext cx="852931" cy="740983"/>
            </a:xfrm>
            <a:custGeom>
              <a:avLst/>
              <a:gdLst/>
              <a:ahLst/>
              <a:cxnLst/>
              <a:rect l="l" t="t" r="r" b="b"/>
              <a:pathLst>
                <a:path w="852931" h="740983">
                  <a:moveTo>
                    <a:pt x="0" y="0"/>
                  </a:moveTo>
                  <a:lnTo>
                    <a:pt x="852930" y="0"/>
                  </a:lnTo>
                  <a:lnTo>
                    <a:pt x="852930" y="740984"/>
                  </a:lnTo>
                  <a:lnTo>
                    <a:pt x="0" y="740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TextBox 41"/>
            <p:cNvSpPr txBox="1"/>
            <p:nvPr/>
          </p:nvSpPr>
          <p:spPr>
            <a:xfrm>
              <a:off x="0" y="568558"/>
              <a:ext cx="9596404" cy="1299634"/>
            </a:xfrm>
            <a:prstGeom prst="rect">
              <a:avLst/>
            </a:prstGeom>
          </p:spPr>
          <p:txBody>
            <a:bodyPr lIns="0" tIns="0" rIns="0" bIns="0" rtlCol="0" anchor="t">
              <a:spAutoFit/>
            </a:bodyPr>
            <a:lstStyle/>
            <a:p>
              <a:pPr algn="r">
                <a:lnSpc>
                  <a:spcPts val="2599"/>
                </a:lnSpc>
              </a:pPr>
              <a:r>
                <a:rPr lang="en-US" sz="1999">
                  <a:solidFill>
                    <a:srgbClr val="000000"/>
                  </a:solidFill>
                  <a:latin typeface="Poppins"/>
                  <a:ea typeface="Poppins"/>
                  <a:cs typeface="Poppins"/>
                  <a:sym typeface="Poppins"/>
                </a:rPr>
                <a:t>Hold a joint staff meeting with the ICJ Commissioners/Designees from each state to coordinate and to address compliance issues.</a:t>
              </a:r>
            </a:p>
          </p:txBody>
        </p:sp>
        <p:sp>
          <p:nvSpPr>
            <p:cNvPr id="42" name="TextBox 42"/>
            <p:cNvSpPr txBox="1"/>
            <p:nvPr/>
          </p:nvSpPr>
          <p:spPr>
            <a:xfrm>
              <a:off x="3249735" y="0"/>
              <a:ext cx="6346669" cy="580588"/>
            </a:xfrm>
            <a:prstGeom prst="rect">
              <a:avLst/>
            </a:prstGeom>
          </p:spPr>
          <p:txBody>
            <a:bodyPr lIns="0" tIns="0" rIns="0" bIns="0" rtlCol="0" anchor="t">
              <a:spAutoFit/>
            </a:bodyPr>
            <a:lstStyle/>
            <a:p>
              <a:pPr algn="r">
                <a:lnSpc>
                  <a:spcPts val="3287"/>
                </a:lnSpc>
              </a:pPr>
              <a:r>
                <a:rPr lang="en-US" sz="2909" spc="-87">
                  <a:solidFill>
                    <a:srgbClr val="000000"/>
                  </a:solidFill>
                  <a:latin typeface="Poppins Bold"/>
                  <a:ea typeface="Poppins Bold"/>
                  <a:cs typeface="Poppins Bold"/>
                  <a:sym typeface="Poppins Bold"/>
                </a:rPr>
                <a:t>Hold a Joint Staff Meeting</a:t>
              </a:r>
            </a:p>
          </p:txBody>
        </p:sp>
      </p:grpSp>
      <p:grpSp>
        <p:nvGrpSpPr>
          <p:cNvPr id="43" name="Group 43"/>
          <p:cNvGrpSpPr/>
          <p:nvPr/>
        </p:nvGrpSpPr>
        <p:grpSpPr>
          <a:xfrm>
            <a:off x="8848604" y="8151430"/>
            <a:ext cx="8410696" cy="1401143"/>
            <a:chOff x="0" y="0"/>
            <a:chExt cx="11214261" cy="1868191"/>
          </a:xfrm>
        </p:grpSpPr>
        <p:grpSp>
          <p:nvGrpSpPr>
            <p:cNvPr id="44" name="Group 44"/>
            <p:cNvGrpSpPr/>
            <p:nvPr/>
          </p:nvGrpSpPr>
          <p:grpSpPr>
            <a:xfrm>
              <a:off x="9802403" y="26025"/>
              <a:ext cx="1411858" cy="1213315"/>
              <a:chOff x="0" y="0"/>
              <a:chExt cx="812800" cy="698500"/>
            </a:xfrm>
          </p:grpSpPr>
          <p:sp>
            <p:nvSpPr>
              <p:cNvPr id="45" name="Freeform 4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57150" cap="sq">
                <a:solidFill>
                  <a:srgbClr val="FFA916"/>
                </a:solidFill>
                <a:prstDash val="solid"/>
                <a:miter/>
              </a:ln>
            </p:spPr>
          </p:sp>
          <p:sp>
            <p:nvSpPr>
              <p:cNvPr id="46" name="TextBox 46"/>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47" name="Freeform 47"/>
            <p:cNvSpPr/>
            <p:nvPr/>
          </p:nvSpPr>
          <p:spPr>
            <a:xfrm>
              <a:off x="10081867" y="262190"/>
              <a:ext cx="852931" cy="740983"/>
            </a:xfrm>
            <a:custGeom>
              <a:avLst/>
              <a:gdLst/>
              <a:ahLst/>
              <a:cxnLst/>
              <a:rect l="l" t="t" r="r" b="b"/>
              <a:pathLst>
                <a:path w="852931" h="740983">
                  <a:moveTo>
                    <a:pt x="0" y="0"/>
                  </a:moveTo>
                  <a:lnTo>
                    <a:pt x="852930" y="0"/>
                  </a:lnTo>
                  <a:lnTo>
                    <a:pt x="852930" y="740984"/>
                  </a:lnTo>
                  <a:lnTo>
                    <a:pt x="0" y="740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8" name="TextBox 48"/>
            <p:cNvSpPr txBox="1"/>
            <p:nvPr/>
          </p:nvSpPr>
          <p:spPr>
            <a:xfrm>
              <a:off x="0" y="568558"/>
              <a:ext cx="9596404" cy="1299634"/>
            </a:xfrm>
            <a:prstGeom prst="rect">
              <a:avLst/>
            </a:prstGeom>
          </p:spPr>
          <p:txBody>
            <a:bodyPr lIns="0" tIns="0" rIns="0" bIns="0" rtlCol="0" anchor="t">
              <a:spAutoFit/>
            </a:bodyPr>
            <a:lstStyle/>
            <a:p>
              <a:pPr algn="r">
                <a:lnSpc>
                  <a:spcPts val="2599"/>
                </a:lnSpc>
              </a:pPr>
              <a:r>
                <a:rPr lang="en-US" sz="1999">
                  <a:solidFill>
                    <a:srgbClr val="000000"/>
                  </a:solidFill>
                  <a:latin typeface="Poppins"/>
                  <a:ea typeface="Poppins"/>
                  <a:cs typeface="Poppins"/>
                  <a:sym typeface="Poppins"/>
                </a:rPr>
                <a:t>If supervision is not recommended, have a discussion with field staff to obtain the details that led to the recommendation.</a:t>
              </a:r>
            </a:p>
          </p:txBody>
        </p:sp>
        <p:sp>
          <p:nvSpPr>
            <p:cNvPr id="49" name="TextBox 49"/>
            <p:cNvSpPr txBox="1"/>
            <p:nvPr/>
          </p:nvSpPr>
          <p:spPr>
            <a:xfrm>
              <a:off x="393861" y="0"/>
              <a:ext cx="9202543" cy="580588"/>
            </a:xfrm>
            <a:prstGeom prst="rect">
              <a:avLst/>
            </a:prstGeom>
          </p:spPr>
          <p:txBody>
            <a:bodyPr lIns="0" tIns="0" rIns="0" bIns="0" rtlCol="0" anchor="t">
              <a:spAutoFit/>
            </a:bodyPr>
            <a:lstStyle/>
            <a:p>
              <a:pPr algn="r">
                <a:lnSpc>
                  <a:spcPts val="3287"/>
                </a:lnSpc>
              </a:pPr>
              <a:r>
                <a:rPr lang="en-US" sz="2909" spc="-87">
                  <a:solidFill>
                    <a:srgbClr val="000000"/>
                  </a:solidFill>
                  <a:latin typeface="Poppins Bold"/>
                  <a:ea typeface="Poppins Bold"/>
                  <a:cs typeface="Poppins Bold"/>
                  <a:sym typeface="Poppins Bold"/>
                </a:rPr>
                <a:t>Discuss the Recommendation</a:t>
              </a:r>
            </a:p>
          </p:txBody>
        </p:sp>
      </p:grpSp>
      <p:sp>
        <p:nvSpPr>
          <p:cNvPr id="50" name="TextBox 50"/>
          <p:cNvSpPr txBox="1"/>
          <p:nvPr/>
        </p:nvSpPr>
        <p:spPr>
          <a:xfrm>
            <a:off x="7215176" y="1009650"/>
            <a:ext cx="10044124" cy="868934"/>
          </a:xfrm>
          <a:prstGeom prst="rect">
            <a:avLst/>
          </a:prstGeom>
        </p:spPr>
        <p:txBody>
          <a:bodyPr lIns="0" tIns="0" rIns="0" bIns="0" rtlCol="0" anchor="t">
            <a:spAutoFit/>
          </a:bodyPr>
          <a:lstStyle/>
          <a:p>
            <a:pPr algn="r">
              <a:lnSpc>
                <a:spcPts val="6328"/>
              </a:lnSpc>
            </a:pPr>
            <a:r>
              <a:rPr lang="en-US" sz="5600" spc="-168">
                <a:solidFill>
                  <a:srgbClr val="000000"/>
                </a:solidFill>
                <a:latin typeface="Poppins Bold"/>
                <a:ea typeface="Poppins Bold"/>
                <a:cs typeface="Poppins Bold"/>
                <a:sym typeface="Poppins Bold"/>
              </a:rPr>
              <a:t>Supportive Documentation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3">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1B8694"/>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1B8694"/>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4"/>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5"/>
              <a:stretch>
                <a:fillRect l="-36657" r="-36657"/>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3">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3">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3">
              <a:alphaModFix amt="80000"/>
            </a:blip>
            <a:stretch>
              <a:fillRect/>
            </a:stretch>
          </a:blipFill>
        </p:spPr>
      </p:sp>
      <p:grpSp>
        <p:nvGrpSpPr>
          <p:cNvPr id="24" name="Group 24"/>
          <p:cNvGrpSpPr/>
          <p:nvPr/>
        </p:nvGrpSpPr>
        <p:grpSpPr>
          <a:xfrm>
            <a:off x="2516417" y="3250269"/>
            <a:ext cx="5614127" cy="3224458"/>
            <a:chOff x="0" y="0"/>
            <a:chExt cx="1216164" cy="698500"/>
          </a:xfrm>
        </p:grpSpPr>
        <p:sp>
          <p:nvSpPr>
            <p:cNvPr id="25" name="Freeform 25"/>
            <p:cNvSpPr/>
            <p:nvPr/>
          </p:nvSpPr>
          <p:spPr>
            <a:xfrm>
              <a:off x="0" y="0"/>
              <a:ext cx="1216164" cy="698500"/>
            </a:xfrm>
            <a:custGeom>
              <a:avLst/>
              <a:gdLst/>
              <a:ahLst/>
              <a:cxnLst/>
              <a:rect l="l" t="t" r="r" b="b"/>
              <a:pathLst>
                <a:path w="1216164" h="698500">
                  <a:moveTo>
                    <a:pt x="1216164" y="349250"/>
                  </a:moveTo>
                  <a:lnTo>
                    <a:pt x="1012964" y="698500"/>
                  </a:lnTo>
                  <a:lnTo>
                    <a:pt x="203200" y="698500"/>
                  </a:lnTo>
                  <a:lnTo>
                    <a:pt x="0" y="349250"/>
                  </a:lnTo>
                  <a:lnTo>
                    <a:pt x="203200" y="0"/>
                  </a:lnTo>
                  <a:lnTo>
                    <a:pt x="1012964" y="0"/>
                  </a:lnTo>
                  <a:lnTo>
                    <a:pt x="1216164" y="349250"/>
                  </a:lnTo>
                  <a:close/>
                </a:path>
              </a:pathLst>
            </a:custGeom>
            <a:solidFill>
              <a:srgbClr val="024A59"/>
            </a:solidFill>
          </p:spPr>
        </p:sp>
        <p:sp>
          <p:nvSpPr>
            <p:cNvPr id="26" name="TextBox 26"/>
            <p:cNvSpPr txBox="1"/>
            <p:nvPr/>
          </p:nvSpPr>
          <p:spPr>
            <a:xfrm>
              <a:off x="114300" y="-57150"/>
              <a:ext cx="987564" cy="75565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375385" y="6630720"/>
            <a:ext cx="5684153" cy="3264677"/>
            <a:chOff x="0" y="0"/>
            <a:chExt cx="1216164" cy="698500"/>
          </a:xfrm>
        </p:grpSpPr>
        <p:sp>
          <p:nvSpPr>
            <p:cNvPr id="28" name="Freeform 28"/>
            <p:cNvSpPr/>
            <p:nvPr/>
          </p:nvSpPr>
          <p:spPr>
            <a:xfrm>
              <a:off x="0" y="0"/>
              <a:ext cx="1216164" cy="698500"/>
            </a:xfrm>
            <a:custGeom>
              <a:avLst/>
              <a:gdLst/>
              <a:ahLst/>
              <a:cxnLst/>
              <a:rect l="l" t="t" r="r" b="b"/>
              <a:pathLst>
                <a:path w="1216164" h="698500">
                  <a:moveTo>
                    <a:pt x="1216164" y="349250"/>
                  </a:moveTo>
                  <a:lnTo>
                    <a:pt x="1012964" y="698500"/>
                  </a:lnTo>
                  <a:lnTo>
                    <a:pt x="203200" y="698500"/>
                  </a:lnTo>
                  <a:lnTo>
                    <a:pt x="0" y="349250"/>
                  </a:lnTo>
                  <a:lnTo>
                    <a:pt x="203200" y="0"/>
                  </a:lnTo>
                  <a:lnTo>
                    <a:pt x="1012964" y="0"/>
                  </a:lnTo>
                  <a:lnTo>
                    <a:pt x="1216164" y="349250"/>
                  </a:lnTo>
                  <a:close/>
                </a:path>
              </a:pathLst>
            </a:custGeom>
            <a:solidFill>
              <a:srgbClr val="FFA916"/>
            </a:solidFill>
          </p:spPr>
        </p:sp>
        <p:sp>
          <p:nvSpPr>
            <p:cNvPr id="29" name="TextBox 29"/>
            <p:cNvSpPr txBox="1"/>
            <p:nvPr/>
          </p:nvSpPr>
          <p:spPr>
            <a:xfrm>
              <a:off x="114300" y="-57150"/>
              <a:ext cx="987564" cy="755650"/>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1028700" y="1000125"/>
            <a:ext cx="8618543" cy="873760"/>
          </a:xfrm>
          <a:prstGeom prst="rect">
            <a:avLst/>
          </a:prstGeom>
        </p:spPr>
        <p:txBody>
          <a:bodyPr lIns="0" tIns="0" rIns="0" bIns="0" rtlCol="0" anchor="t">
            <a:spAutoFit/>
          </a:bodyPr>
          <a:lstStyle/>
          <a:p>
            <a:pPr algn="l">
              <a:lnSpc>
                <a:spcPts val="6439"/>
              </a:lnSpc>
            </a:pPr>
            <a:r>
              <a:rPr lang="en-US" sz="5599">
                <a:solidFill>
                  <a:srgbClr val="000000"/>
                </a:solidFill>
                <a:latin typeface="Poppins Bold"/>
                <a:ea typeface="Poppins Bold"/>
                <a:cs typeface="Poppins Bold"/>
                <a:sym typeface="Poppins Bold"/>
              </a:rPr>
              <a:t>Additional Resources</a:t>
            </a:r>
          </a:p>
        </p:txBody>
      </p:sp>
      <p:sp>
        <p:nvSpPr>
          <p:cNvPr id="31" name="TextBox 31"/>
          <p:cNvSpPr txBox="1"/>
          <p:nvPr/>
        </p:nvSpPr>
        <p:spPr>
          <a:xfrm>
            <a:off x="3577638" y="3809437"/>
            <a:ext cx="3369472" cy="759460"/>
          </a:xfrm>
          <a:prstGeom prst="rect">
            <a:avLst/>
          </a:prstGeom>
        </p:spPr>
        <p:txBody>
          <a:bodyPr lIns="0" tIns="0" rIns="0" bIns="0" rtlCol="0" anchor="t">
            <a:spAutoFit/>
          </a:bodyPr>
          <a:lstStyle/>
          <a:p>
            <a:pPr algn="ctr">
              <a:lnSpc>
                <a:spcPts val="2989"/>
              </a:lnSpc>
            </a:pPr>
            <a:r>
              <a:rPr lang="en-US" sz="2599">
                <a:solidFill>
                  <a:srgbClr val="FFFFFF"/>
                </a:solidFill>
                <a:latin typeface="Poppins Bold"/>
                <a:ea typeface="Poppins Bold"/>
                <a:cs typeface="Poppins Bold"/>
                <a:sym typeface="Poppins Bold"/>
              </a:rPr>
              <a:t>Home Evaluation</a:t>
            </a:r>
          </a:p>
          <a:p>
            <a:pPr algn="ctr">
              <a:lnSpc>
                <a:spcPts val="2989"/>
              </a:lnSpc>
            </a:pPr>
            <a:r>
              <a:rPr lang="en-US" sz="2599">
                <a:solidFill>
                  <a:srgbClr val="FFFFFF"/>
                </a:solidFill>
                <a:latin typeface="Poppins Bold"/>
                <a:ea typeface="Poppins Bold"/>
                <a:cs typeface="Poppins Bold"/>
                <a:sym typeface="Poppins Bold"/>
              </a:rPr>
              <a:t> Best Practice</a:t>
            </a:r>
          </a:p>
        </p:txBody>
      </p:sp>
      <p:sp>
        <p:nvSpPr>
          <p:cNvPr id="32" name="TextBox 32"/>
          <p:cNvSpPr txBox="1"/>
          <p:nvPr/>
        </p:nvSpPr>
        <p:spPr>
          <a:xfrm>
            <a:off x="2294948" y="7261255"/>
            <a:ext cx="3845026" cy="759460"/>
          </a:xfrm>
          <a:prstGeom prst="rect">
            <a:avLst/>
          </a:prstGeom>
        </p:spPr>
        <p:txBody>
          <a:bodyPr lIns="0" tIns="0" rIns="0" bIns="0" rtlCol="0" anchor="t">
            <a:spAutoFit/>
          </a:bodyPr>
          <a:lstStyle/>
          <a:p>
            <a:pPr algn="ctr">
              <a:lnSpc>
                <a:spcPts val="2989"/>
              </a:lnSpc>
            </a:pPr>
            <a:r>
              <a:rPr lang="en-US" sz="2599">
                <a:solidFill>
                  <a:srgbClr val="231F20"/>
                </a:solidFill>
                <a:latin typeface="Poppins Bold"/>
                <a:ea typeface="Poppins Bold"/>
                <a:cs typeface="Poppins Bold"/>
                <a:sym typeface="Poppins Bold"/>
              </a:rPr>
              <a:t>LMS Courses on ICJ.TalentLMS</a:t>
            </a:r>
          </a:p>
        </p:txBody>
      </p:sp>
      <p:sp>
        <p:nvSpPr>
          <p:cNvPr id="33" name="TextBox 33"/>
          <p:cNvSpPr txBox="1"/>
          <p:nvPr/>
        </p:nvSpPr>
        <p:spPr>
          <a:xfrm>
            <a:off x="1028700" y="1947862"/>
            <a:ext cx="8618543" cy="935990"/>
          </a:xfrm>
          <a:prstGeom prst="rect">
            <a:avLst/>
          </a:prstGeom>
        </p:spPr>
        <p:txBody>
          <a:bodyPr lIns="0" tIns="0" rIns="0" bIns="0" rtlCol="0" anchor="t">
            <a:spAutoFit/>
          </a:bodyPr>
          <a:lstStyle/>
          <a:p>
            <a:pPr algn="l">
              <a:lnSpc>
                <a:spcPts val="3639"/>
              </a:lnSpc>
            </a:pPr>
            <a:r>
              <a:rPr lang="en-US" sz="2799">
                <a:solidFill>
                  <a:srgbClr val="000000"/>
                </a:solidFill>
                <a:latin typeface="Poppins"/>
                <a:ea typeface="Poppins"/>
                <a:cs typeface="Poppins"/>
                <a:sym typeface="Poppins"/>
              </a:rPr>
              <a:t>For more information on conducting home evaluations, access the following resources:</a:t>
            </a:r>
          </a:p>
        </p:txBody>
      </p:sp>
      <p:sp>
        <p:nvSpPr>
          <p:cNvPr id="34" name="TextBox 34"/>
          <p:cNvSpPr txBox="1"/>
          <p:nvPr/>
        </p:nvSpPr>
        <p:spPr>
          <a:xfrm>
            <a:off x="3305210" y="4826072"/>
            <a:ext cx="3914328" cy="942975"/>
          </a:xfrm>
          <a:prstGeom prst="rect">
            <a:avLst/>
          </a:prstGeom>
        </p:spPr>
        <p:txBody>
          <a:bodyPr lIns="0" tIns="0" rIns="0" bIns="0" rtlCol="0" anchor="t">
            <a:spAutoFit/>
          </a:bodyPr>
          <a:lstStyle/>
          <a:p>
            <a:pPr algn="ctr">
              <a:lnSpc>
                <a:spcPts val="2400"/>
              </a:lnSpc>
            </a:pPr>
            <a:r>
              <a:rPr lang="en-US" sz="2000">
                <a:solidFill>
                  <a:srgbClr val="FFFFFF"/>
                </a:solidFill>
                <a:latin typeface="Poppins"/>
                <a:ea typeface="Poppins"/>
                <a:cs typeface="Poppins"/>
                <a:sym typeface="Poppins"/>
              </a:rPr>
              <a:t>Located on the Commission’s website under the Resources and Best Practices tab.</a:t>
            </a:r>
          </a:p>
        </p:txBody>
      </p:sp>
      <p:sp>
        <p:nvSpPr>
          <p:cNvPr id="35" name="TextBox 35"/>
          <p:cNvSpPr txBox="1"/>
          <p:nvPr/>
        </p:nvSpPr>
        <p:spPr>
          <a:xfrm>
            <a:off x="2265857" y="8315325"/>
            <a:ext cx="3903208" cy="942975"/>
          </a:xfrm>
          <a:prstGeom prst="rect">
            <a:avLst/>
          </a:prstGeom>
        </p:spPr>
        <p:txBody>
          <a:bodyPr lIns="0" tIns="0" rIns="0" bIns="0" rtlCol="0" anchor="t">
            <a:spAutoFit/>
          </a:bodyPr>
          <a:lstStyle/>
          <a:p>
            <a:pPr algn="ctr">
              <a:lnSpc>
                <a:spcPts val="2400"/>
              </a:lnSpc>
            </a:pPr>
            <a:r>
              <a:rPr lang="en-US" sz="2000">
                <a:solidFill>
                  <a:srgbClr val="231F20"/>
                </a:solidFill>
                <a:latin typeface="Poppins"/>
                <a:ea typeface="Poppins"/>
                <a:cs typeface="Poppins"/>
                <a:sym typeface="Poppins"/>
              </a:rPr>
              <a:t>ICJ-100: Conducting Home Evaluations </a:t>
            </a:r>
          </a:p>
          <a:p>
            <a:pPr algn="ctr">
              <a:lnSpc>
                <a:spcPts val="2400"/>
              </a:lnSpc>
            </a:pPr>
            <a:r>
              <a:rPr lang="en-US" sz="2000">
                <a:solidFill>
                  <a:srgbClr val="231F20"/>
                </a:solidFill>
                <a:latin typeface="Poppins"/>
                <a:ea typeface="Poppins"/>
                <a:cs typeface="Poppins"/>
                <a:sym typeface="Poppins"/>
              </a:rPr>
              <a:t>WW-100: Home Evaluations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3">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4"/>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5"/>
              <a:stretch>
                <a:fillRect l="-60272" r="-13041"/>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3">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3">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3">
              <a:alphaModFix amt="80000"/>
            </a:blip>
            <a:stretch>
              <a:fillRect/>
            </a:stretch>
          </a:blipFill>
        </p:spPr>
      </p:sp>
      <p:sp>
        <p:nvSpPr>
          <p:cNvPr id="24" name="TextBox 24"/>
          <p:cNvSpPr txBox="1"/>
          <p:nvPr/>
        </p:nvSpPr>
        <p:spPr>
          <a:xfrm>
            <a:off x="2078147" y="1322671"/>
            <a:ext cx="5614560" cy="328283"/>
          </a:xfrm>
          <a:prstGeom prst="rect">
            <a:avLst/>
          </a:prstGeom>
        </p:spPr>
        <p:txBody>
          <a:bodyPr lIns="0" tIns="0" rIns="0" bIns="0" rtlCol="0" anchor="t">
            <a:spAutoFit/>
          </a:bodyPr>
          <a:lstStyle/>
          <a:p>
            <a:pPr algn="l">
              <a:lnSpc>
                <a:spcPts val="2461"/>
              </a:lnSpc>
            </a:pPr>
            <a:r>
              <a:rPr lang="en-US" sz="2159">
                <a:solidFill>
                  <a:srgbClr val="000000"/>
                </a:solidFill>
                <a:latin typeface="Poppins Semi-Bold"/>
                <a:ea typeface="Poppins Semi-Bold"/>
                <a:cs typeface="Poppins Semi-Bold"/>
                <a:sym typeface="Poppins Semi-Bold"/>
              </a:rPr>
              <a:t>Interstate Commission for Juveniles</a:t>
            </a:r>
          </a:p>
        </p:txBody>
      </p:sp>
      <p:sp>
        <p:nvSpPr>
          <p:cNvPr id="25" name="TextBox 25"/>
          <p:cNvSpPr txBox="1"/>
          <p:nvPr/>
        </p:nvSpPr>
        <p:spPr>
          <a:xfrm>
            <a:off x="2134435" y="8695826"/>
            <a:ext cx="3981019" cy="428100"/>
          </a:xfrm>
          <a:prstGeom prst="rect">
            <a:avLst/>
          </a:prstGeom>
        </p:spPr>
        <p:txBody>
          <a:bodyPr lIns="0" tIns="0" rIns="0" bIns="0" rtlCol="0" anchor="t">
            <a:spAutoFit/>
          </a:bodyPr>
          <a:lstStyle/>
          <a:p>
            <a:pPr algn="l">
              <a:lnSpc>
                <a:spcPts val="3195"/>
              </a:lnSpc>
            </a:pPr>
            <a:r>
              <a:rPr lang="en-US" sz="2803">
                <a:solidFill>
                  <a:srgbClr val="000000"/>
                </a:solidFill>
                <a:latin typeface="Poppins Semi-Bold"/>
                <a:ea typeface="Poppins Semi-Bold"/>
                <a:cs typeface="Poppins Semi-Bold"/>
                <a:sym typeface="Poppins Semi-Bold"/>
              </a:rPr>
              <a:t>juvenilecompact.org</a:t>
            </a:r>
          </a:p>
        </p:txBody>
      </p:sp>
      <p:sp>
        <p:nvSpPr>
          <p:cNvPr id="26" name="TextBox 26"/>
          <p:cNvSpPr txBox="1"/>
          <p:nvPr/>
        </p:nvSpPr>
        <p:spPr>
          <a:xfrm>
            <a:off x="2134435" y="8487274"/>
            <a:ext cx="3451663" cy="244916"/>
          </a:xfrm>
          <a:prstGeom prst="rect">
            <a:avLst/>
          </a:prstGeom>
        </p:spPr>
        <p:txBody>
          <a:bodyPr lIns="0" tIns="0" rIns="0" bIns="0" rtlCol="0" anchor="t">
            <a:spAutoFit/>
          </a:bodyPr>
          <a:lstStyle/>
          <a:p>
            <a:pPr algn="l">
              <a:lnSpc>
                <a:spcPts val="1855"/>
              </a:lnSpc>
            </a:pPr>
            <a:r>
              <a:rPr lang="en-US" sz="1627">
                <a:solidFill>
                  <a:srgbClr val="000000"/>
                </a:solidFill>
                <a:latin typeface="Poppins"/>
                <a:ea typeface="Poppins"/>
                <a:cs typeface="Poppins"/>
                <a:sym typeface="Poppins"/>
              </a:rPr>
              <a:t>For additional information, visit:</a:t>
            </a:r>
          </a:p>
        </p:txBody>
      </p:sp>
      <p:sp>
        <p:nvSpPr>
          <p:cNvPr id="27" name="TextBox 27"/>
          <p:cNvSpPr txBox="1"/>
          <p:nvPr/>
        </p:nvSpPr>
        <p:spPr>
          <a:xfrm>
            <a:off x="1028700" y="3664266"/>
            <a:ext cx="8618543" cy="1622086"/>
          </a:xfrm>
          <a:prstGeom prst="rect">
            <a:avLst/>
          </a:prstGeom>
        </p:spPr>
        <p:txBody>
          <a:bodyPr lIns="0" tIns="0" rIns="0" bIns="0" rtlCol="0" anchor="t">
            <a:spAutoFit/>
          </a:bodyPr>
          <a:lstStyle/>
          <a:p>
            <a:pPr algn="ctr">
              <a:lnSpc>
                <a:spcPts val="11824"/>
              </a:lnSpc>
            </a:pPr>
            <a:r>
              <a:rPr lang="en-US" sz="10372">
                <a:solidFill>
                  <a:srgbClr val="000000"/>
                </a:solidFill>
                <a:latin typeface="Poppins Bold"/>
                <a:ea typeface="Poppins Bold"/>
                <a:cs typeface="Poppins Bold"/>
                <a:sym typeface="Poppins Bold"/>
              </a:rPr>
              <a:t>Q&amp;A Session</a:t>
            </a:r>
          </a:p>
        </p:txBody>
      </p:sp>
      <p:sp>
        <p:nvSpPr>
          <p:cNvPr id="28" name="TextBox 28"/>
          <p:cNvSpPr txBox="1"/>
          <p:nvPr/>
        </p:nvSpPr>
        <p:spPr>
          <a:xfrm>
            <a:off x="1034729" y="5305998"/>
            <a:ext cx="8612514" cy="1764030"/>
          </a:xfrm>
          <a:prstGeom prst="rect">
            <a:avLst/>
          </a:prstGeom>
        </p:spPr>
        <p:txBody>
          <a:bodyPr lIns="0" tIns="0" rIns="0" bIns="0" rtlCol="0" anchor="t">
            <a:spAutoFit/>
          </a:bodyPr>
          <a:lstStyle/>
          <a:p>
            <a:pPr algn="ctr">
              <a:lnSpc>
                <a:spcPts val="4560"/>
              </a:lnSpc>
            </a:pPr>
            <a:r>
              <a:rPr lang="en-US" sz="4000" spc="776">
                <a:solidFill>
                  <a:srgbClr val="000000"/>
                </a:solidFill>
                <a:latin typeface="Poppins Semi-Bold"/>
                <a:ea typeface="Poppins Semi-Bold"/>
                <a:cs typeface="Poppins Semi-Bold"/>
                <a:sym typeface="Poppins Semi-Bold"/>
              </a:rPr>
              <a:t>Please unmute yourselves or type questions in the chat!</a:t>
            </a:r>
          </a:p>
        </p:txBody>
      </p:sp>
      <p:sp>
        <p:nvSpPr>
          <p:cNvPr id="29" name="Freeform 29"/>
          <p:cNvSpPr/>
          <p:nvPr/>
        </p:nvSpPr>
        <p:spPr>
          <a:xfrm>
            <a:off x="1034729" y="1028700"/>
            <a:ext cx="801545" cy="925749"/>
          </a:xfrm>
          <a:custGeom>
            <a:avLst/>
            <a:gdLst/>
            <a:ahLst/>
            <a:cxnLst/>
            <a:rect l="l" t="t" r="r" b="b"/>
            <a:pathLst>
              <a:path w="801545" h="925749">
                <a:moveTo>
                  <a:pt x="0" y="0"/>
                </a:moveTo>
                <a:lnTo>
                  <a:pt x="801545" y="0"/>
                </a:lnTo>
                <a:lnTo>
                  <a:pt x="801545" y="925749"/>
                </a:lnTo>
                <a:lnTo>
                  <a:pt x="0" y="9257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a:off x="1028700" y="8305553"/>
            <a:ext cx="927650" cy="927650"/>
          </a:xfrm>
          <a:custGeom>
            <a:avLst/>
            <a:gdLst/>
            <a:ahLst/>
            <a:cxnLst/>
            <a:rect l="l" t="t" r="r" b="b"/>
            <a:pathLst>
              <a:path w="927650" h="927650">
                <a:moveTo>
                  <a:pt x="0" y="0"/>
                </a:moveTo>
                <a:lnTo>
                  <a:pt x="927650" y="0"/>
                </a:lnTo>
                <a:lnTo>
                  <a:pt x="927650" y="927650"/>
                </a:lnTo>
                <a:lnTo>
                  <a:pt x="0" y="927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31"/>
          <p:cNvSpPr/>
          <p:nvPr/>
        </p:nvSpPr>
        <p:spPr>
          <a:xfrm>
            <a:off x="833562" y="8159132"/>
            <a:ext cx="1239057" cy="1220491"/>
          </a:xfrm>
          <a:custGeom>
            <a:avLst/>
            <a:gdLst/>
            <a:ahLst/>
            <a:cxnLst/>
            <a:rect l="l" t="t" r="r" b="b"/>
            <a:pathLst>
              <a:path w="1239057" h="1220491">
                <a:moveTo>
                  <a:pt x="0" y="0"/>
                </a:moveTo>
                <a:lnTo>
                  <a:pt x="1239057" y="0"/>
                </a:lnTo>
                <a:lnTo>
                  <a:pt x="1239057" y="1220492"/>
                </a:lnTo>
                <a:lnTo>
                  <a:pt x="0" y="1220492"/>
                </a:lnTo>
                <a:lnTo>
                  <a:pt x="0" y="0"/>
                </a:lnTo>
                <a:close/>
              </a:path>
            </a:pathLst>
          </a:custGeom>
          <a:blipFill>
            <a:blip r:embed="rId10"/>
            <a:stretch>
              <a:fillRect l="-8579" t="-9221" r="-5188" b="-3073"/>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62502">
            <a:off x="8934934" y="1133730"/>
            <a:ext cx="5370162" cy="7976594"/>
            <a:chOff x="0" y="0"/>
            <a:chExt cx="4275074" cy="6350000"/>
          </a:xfrm>
        </p:grpSpPr>
        <p:sp>
          <p:nvSpPr>
            <p:cNvPr id="3" name="Freeform 3"/>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3"/>
              <a:stretch>
                <a:fillRect l="-17150" r="-105791"/>
              </a:stretch>
            </a:blipFill>
          </p:spPr>
        </p:sp>
      </p:grpSp>
      <p:grpSp>
        <p:nvGrpSpPr>
          <p:cNvPr id="4" name="Group 4"/>
          <p:cNvGrpSpPr>
            <a:grpSpLocks noChangeAspect="1"/>
          </p:cNvGrpSpPr>
          <p:nvPr/>
        </p:nvGrpSpPr>
        <p:grpSpPr>
          <a:xfrm>
            <a:off x="12665459" y="1236094"/>
            <a:ext cx="6500030" cy="7771865"/>
            <a:chOff x="0" y="0"/>
            <a:chExt cx="8603361" cy="10286746"/>
          </a:xfrm>
        </p:grpSpPr>
        <p:sp>
          <p:nvSpPr>
            <p:cNvPr id="5" name="Freeform 5"/>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70539" t="-1701" r="-11977"/>
              </a:stretch>
            </a:blipFill>
          </p:spPr>
        </p:sp>
      </p:grpSp>
      <p:sp>
        <p:nvSpPr>
          <p:cNvPr id="6" name="Freeform 6"/>
          <p:cNvSpPr/>
          <p:nvPr/>
        </p:nvSpPr>
        <p:spPr>
          <a:xfrm flipH="1">
            <a:off x="-326073" y="1085573"/>
            <a:ext cx="5857181" cy="5908883"/>
          </a:xfrm>
          <a:custGeom>
            <a:avLst/>
            <a:gdLst/>
            <a:ahLst/>
            <a:cxnLst/>
            <a:rect l="l" t="t" r="r" b="b"/>
            <a:pathLst>
              <a:path w="5857181" h="5908883">
                <a:moveTo>
                  <a:pt x="5857181" y="0"/>
                </a:moveTo>
                <a:lnTo>
                  <a:pt x="0" y="0"/>
                </a:lnTo>
                <a:lnTo>
                  <a:pt x="0" y="5908883"/>
                </a:lnTo>
                <a:lnTo>
                  <a:pt x="5857181" y="5908883"/>
                </a:lnTo>
                <a:lnTo>
                  <a:pt x="5857181"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2590800" y="6699250"/>
            <a:ext cx="14340205" cy="2459230"/>
            <a:chOff x="0" y="0"/>
            <a:chExt cx="1467498" cy="251664"/>
          </a:xfrm>
        </p:grpSpPr>
        <p:sp>
          <p:nvSpPr>
            <p:cNvPr id="8" name="Freeform 8"/>
            <p:cNvSpPr/>
            <p:nvPr/>
          </p:nvSpPr>
          <p:spPr>
            <a:xfrm>
              <a:off x="0" y="0"/>
              <a:ext cx="1467498" cy="251664"/>
            </a:xfrm>
            <a:custGeom>
              <a:avLst/>
              <a:gdLst/>
              <a:ahLst/>
              <a:cxnLst/>
              <a:rect l="l" t="t" r="r" b="b"/>
              <a:pathLst>
                <a:path w="1467498" h="251664">
                  <a:moveTo>
                    <a:pt x="1264298" y="0"/>
                  </a:moveTo>
                  <a:lnTo>
                    <a:pt x="0" y="0"/>
                  </a:lnTo>
                  <a:lnTo>
                    <a:pt x="203200" y="251664"/>
                  </a:lnTo>
                  <a:lnTo>
                    <a:pt x="1467498" y="251664"/>
                  </a:lnTo>
                  <a:lnTo>
                    <a:pt x="1264298" y="0"/>
                  </a:lnTo>
                  <a:close/>
                </a:path>
              </a:pathLst>
            </a:custGeom>
            <a:solidFill>
              <a:srgbClr val="F3AC18"/>
            </a:solidFill>
          </p:spPr>
        </p:sp>
        <p:sp>
          <p:nvSpPr>
            <p:cNvPr id="9" name="TextBox 9"/>
            <p:cNvSpPr txBox="1"/>
            <p:nvPr/>
          </p:nvSpPr>
          <p:spPr>
            <a:xfrm>
              <a:off x="101600" y="-28575"/>
              <a:ext cx="1264298" cy="280239"/>
            </a:xfrm>
            <a:prstGeom prst="rect">
              <a:avLst/>
            </a:prstGeom>
          </p:spPr>
          <p:txBody>
            <a:bodyPr lIns="8467" tIns="8467" rIns="8467" bIns="8467" rtlCol="0" anchor="ctr"/>
            <a:lstStyle/>
            <a:p>
              <a:pPr algn="ctr">
                <a:lnSpc>
                  <a:spcPts val="1936"/>
                </a:lnSpc>
                <a:spcBef>
                  <a:spcPct val="0"/>
                </a:spcBef>
              </a:pPr>
              <a:endParaRPr/>
            </a:p>
          </p:txBody>
        </p:sp>
      </p:grpSp>
      <p:sp>
        <p:nvSpPr>
          <p:cNvPr id="10" name="Freeform 10"/>
          <p:cNvSpPr/>
          <p:nvPr/>
        </p:nvSpPr>
        <p:spPr>
          <a:xfrm flipH="1" flipV="1">
            <a:off x="-135573" y="5757420"/>
            <a:ext cx="3371301" cy="3401060"/>
          </a:xfrm>
          <a:custGeom>
            <a:avLst/>
            <a:gdLst/>
            <a:ahLst/>
            <a:cxnLst/>
            <a:rect l="l" t="t" r="r" b="b"/>
            <a:pathLst>
              <a:path w="3371301" h="3401060">
                <a:moveTo>
                  <a:pt x="3371301" y="3401060"/>
                </a:moveTo>
                <a:lnTo>
                  <a:pt x="0" y="3401060"/>
                </a:lnTo>
                <a:lnTo>
                  <a:pt x="0" y="0"/>
                </a:lnTo>
                <a:lnTo>
                  <a:pt x="3371301" y="0"/>
                </a:lnTo>
                <a:lnTo>
                  <a:pt x="3371301" y="340106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1" name="Freeform 11"/>
          <p:cNvSpPr/>
          <p:nvPr/>
        </p:nvSpPr>
        <p:spPr>
          <a:xfrm>
            <a:off x="1033428" y="6175742"/>
            <a:ext cx="7315200" cy="1051560"/>
          </a:xfrm>
          <a:custGeom>
            <a:avLst/>
            <a:gdLst/>
            <a:ahLst/>
            <a:cxnLst/>
            <a:rect l="l" t="t" r="r" b="b"/>
            <a:pathLst>
              <a:path w="7315200" h="1051560">
                <a:moveTo>
                  <a:pt x="0" y="0"/>
                </a:moveTo>
                <a:lnTo>
                  <a:pt x="7315200" y="0"/>
                </a:lnTo>
                <a:lnTo>
                  <a:pt x="7315200" y="1051560"/>
                </a:lnTo>
                <a:lnTo>
                  <a:pt x="0" y="10515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280353" y="6897245"/>
            <a:ext cx="560705" cy="560705"/>
          </a:xfrm>
          <a:custGeom>
            <a:avLst/>
            <a:gdLst/>
            <a:ahLst/>
            <a:cxnLst/>
            <a:rect l="l" t="t" r="r" b="b"/>
            <a:pathLst>
              <a:path w="560705" h="560705">
                <a:moveTo>
                  <a:pt x="0" y="0"/>
                </a:moveTo>
                <a:lnTo>
                  <a:pt x="560705" y="0"/>
                </a:lnTo>
                <a:lnTo>
                  <a:pt x="560705" y="560705"/>
                </a:lnTo>
                <a:lnTo>
                  <a:pt x="0" y="560705"/>
                </a:lnTo>
                <a:lnTo>
                  <a:pt x="0" y="0"/>
                </a:lnTo>
                <a:close/>
              </a:path>
            </a:pathLst>
          </a:custGeom>
          <a:blipFill>
            <a:blip r:embed="rId8">
              <a:alphaModFix amt="15000"/>
              <a:extLst>
                <a:ext uri="{96DAC541-7B7A-43D3-8B79-37D633B846F1}">
                  <asvg:svgBlip xmlns:asvg="http://schemas.microsoft.com/office/drawing/2016/SVG/main" r:embed="rId9"/>
                </a:ext>
              </a:extLst>
            </a:blip>
            <a:stretch>
              <a:fillRect/>
            </a:stretch>
          </a:blipFill>
        </p:spPr>
      </p:sp>
      <p:sp>
        <p:nvSpPr>
          <p:cNvPr id="13" name="Freeform 13"/>
          <p:cNvSpPr/>
          <p:nvPr/>
        </p:nvSpPr>
        <p:spPr>
          <a:xfrm>
            <a:off x="9646920" y="8520748"/>
            <a:ext cx="560705" cy="560705"/>
          </a:xfrm>
          <a:custGeom>
            <a:avLst/>
            <a:gdLst/>
            <a:ahLst/>
            <a:cxnLst/>
            <a:rect l="l" t="t" r="r" b="b"/>
            <a:pathLst>
              <a:path w="560705" h="560705">
                <a:moveTo>
                  <a:pt x="0" y="0"/>
                </a:moveTo>
                <a:lnTo>
                  <a:pt x="560705" y="0"/>
                </a:lnTo>
                <a:lnTo>
                  <a:pt x="560705" y="560704"/>
                </a:lnTo>
                <a:lnTo>
                  <a:pt x="0" y="560704"/>
                </a:lnTo>
                <a:lnTo>
                  <a:pt x="0" y="0"/>
                </a:lnTo>
                <a:close/>
              </a:path>
            </a:pathLst>
          </a:custGeom>
          <a:blipFill>
            <a:blip r:embed="rId8">
              <a:alphaModFix amt="15000"/>
              <a:extLst>
                <a:ext uri="{96DAC541-7B7A-43D3-8B79-37D633B846F1}">
                  <asvg:svgBlip xmlns:asvg="http://schemas.microsoft.com/office/drawing/2016/SVG/main" r:embed="rId9"/>
                </a:ext>
              </a:extLst>
            </a:blip>
            <a:stretch>
              <a:fillRect/>
            </a:stretch>
          </a:blipFill>
        </p:spPr>
      </p:sp>
      <p:sp>
        <p:nvSpPr>
          <p:cNvPr id="14" name="Freeform 14"/>
          <p:cNvSpPr/>
          <p:nvPr/>
        </p:nvSpPr>
        <p:spPr>
          <a:xfrm>
            <a:off x="9366567" y="1236094"/>
            <a:ext cx="560705" cy="560705"/>
          </a:xfrm>
          <a:custGeom>
            <a:avLst/>
            <a:gdLst/>
            <a:ahLst/>
            <a:cxnLst/>
            <a:rect l="l" t="t" r="r" b="b"/>
            <a:pathLst>
              <a:path w="560705" h="560705">
                <a:moveTo>
                  <a:pt x="0" y="0"/>
                </a:moveTo>
                <a:lnTo>
                  <a:pt x="560705" y="0"/>
                </a:lnTo>
                <a:lnTo>
                  <a:pt x="560705" y="560705"/>
                </a:lnTo>
                <a:lnTo>
                  <a:pt x="0" y="560705"/>
                </a:lnTo>
                <a:lnTo>
                  <a:pt x="0" y="0"/>
                </a:lnTo>
                <a:close/>
              </a:path>
            </a:pathLst>
          </a:custGeom>
          <a:blipFill>
            <a:blip r:embed="rId8">
              <a:alphaModFix amt="15000"/>
              <a:extLst>
                <a:ext uri="{96DAC541-7B7A-43D3-8B79-37D633B846F1}">
                  <asvg:svgBlip xmlns:asvg="http://schemas.microsoft.com/office/drawing/2016/SVG/main" r:embed="rId9"/>
                </a:ext>
              </a:extLst>
            </a:blip>
            <a:stretch>
              <a:fillRect/>
            </a:stretch>
          </a:blipFill>
        </p:spPr>
      </p:sp>
      <p:sp>
        <p:nvSpPr>
          <p:cNvPr id="15" name="Freeform 15"/>
          <p:cNvSpPr/>
          <p:nvPr/>
        </p:nvSpPr>
        <p:spPr>
          <a:xfrm>
            <a:off x="17891125" y="5867245"/>
            <a:ext cx="560705" cy="560705"/>
          </a:xfrm>
          <a:custGeom>
            <a:avLst/>
            <a:gdLst/>
            <a:ahLst/>
            <a:cxnLst/>
            <a:rect l="l" t="t" r="r" b="b"/>
            <a:pathLst>
              <a:path w="560705" h="560705">
                <a:moveTo>
                  <a:pt x="0" y="0"/>
                </a:moveTo>
                <a:lnTo>
                  <a:pt x="560705" y="0"/>
                </a:lnTo>
                <a:lnTo>
                  <a:pt x="560705" y="560705"/>
                </a:lnTo>
                <a:lnTo>
                  <a:pt x="0" y="560705"/>
                </a:lnTo>
                <a:lnTo>
                  <a:pt x="0" y="0"/>
                </a:lnTo>
                <a:close/>
              </a:path>
            </a:pathLst>
          </a:custGeom>
          <a:blipFill>
            <a:blip r:embed="rId8">
              <a:alphaModFix amt="15000"/>
              <a:extLst>
                <a:ext uri="{96DAC541-7B7A-43D3-8B79-37D633B846F1}">
                  <asvg:svgBlip xmlns:asvg="http://schemas.microsoft.com/office/drawing/2016/SVG/main" r:embed="rId9"/>
                </a:ext>
              </a:extLst>
            </a:blip>
            <a:stretch>
              <a:fillRect/>
            </a:stretch>
          </a:blipFill>
        </p:spPr>
      </p:sp>
      <p:sp>
        <p:nvSpPr>
          <p:cNvPr id="16" name="Freeform 16"/>
          <p:cNvSpPr/>
          <p:nvPr/>
        </p:nvSpPr>
        <p:spPr>
          <a:xfrm>
            <a:off x="14096808" y="1205548"/>
            <a:ext cx="560705" cy="560705"/>
          </a:xfrm>
          <a:custGeom>
            <a:avLst/>
            <a:gdLst/>
            <a:ahLst/>
            <a:cxnLst/>
            <a:rect l="l" t="t" r="r" b="b"/>
            <a:pathLst>
              <a:path w="560705" h="560705">
                <a:moveTo>
                  <a:pt x="0" y="0"/>
                </a:moveTo>
                <a:lnTo>
                  <a:pt x="560705" y="0"/>
                </a:lnTo>
                <a:lnTo>
                  <a:pt x="560705" y="560705"/>
                </a:lnTo>
                <a:lnTo>
                  <a:pt x="0" y="560705"/>
                </a:lnTo>
                <a:lnTo>
                  <a:pt x="0" y="0"/>
                </a:lnTo>
                <a:close/>
              </a:path>
            </a:pathLst>
          </a:custGeom>
          <a:blipFill>
            <a:blip r:embed="rId8">
              <a:alphaModFix amt="15000"/>
              <a:extLst>
                <a:ext uri="{96DAC541-7B7A-43D3-8B79-37D633B846F1}">
                  <asvg:svgBlip xmlns:asvg="http://schemas.microsoft.com/office/drawing/2016/SVG/main" r:embed="rId9"/>
                </a:ext>
              </a:extLst>
            </a:blip>
            <a:stretch>
              <a:fillRect/>
            </a:stretch>
          </a:blipFill>
        </p:spPr>
      </p:sp>
      <p:sp>
        <p:nvSpPr>
          <p:cNvPr id="17" name="Freeform 17"/>
          <p:cNvSpPr/>
          <p:nvPr/>
        </p:nvSpPr>
        <p:spPr>
          <a:xfrm>
            <a:off x="15154083" y="8520747"/>
            <a:ext cx="560705" cy="560705"/>
          </a:xfrm>
          <a:custGeom>
            <a:avLst/>
            <a:gdLst/>
            <a:ahLst/>
            <a:cxnLst/>
            <a:rect l="l" t="t" r="r" b="b"/>
            <a:pathLst>
              <a:path w="560705" h="560705">
                <a:moveTo>
                  <a:pt x="0" y="0"/>
                </a:moveTo>
                <a:lnTo>
                  <a:pt x="560705" y="0"/>
                </a:lnTo>
                <a:lnTo>
                  <a:pt x="560705" y="560705"/>
                </a:lnTo>
                <a:lnTo>
                  <a:pt x="0" y="560705"/>
                </a:lnTo>
                <a:lnTo>
                  <a:pt x="0" y="0"/>
                </a:lnTo>
                <a:close/>
              </a:path>
            </a:pathLst>
          </a:custGeom>
          <a:blipFill>
            <a:blip r:embed="rId8">
              <a:alphaModFix amt="15000"/>
              <a:extLst>
                <a:ext uri="{96DAC541-7B7A-43D3-8B79-37D633B846F1}">
                  <asvg:svgBlip xmlns:asvg="http://schemas.microsoft.com/office/drawing/2016/SVG/main" r:embed="rId9"/>
                </a:ext>
              </a:extLst>
            </a:blip>
            <a:stretch>
              <a:fillRect/>
            </a:stretch>
          </a:blipFill>
        </p:spPr>
      </p:sp>
      <p:sp>
        <p:nvSpPr>
          <p:cNvPr id="18" name="Freeform 18"/>
          <p:cNvSpPr/>
          <p:nvPr/>
        </p:nvSpPr>
        <p:spPr>
          <a:xfrm>
            <a:off x="1634934" y="8120781"/>
            <a:ext cx="544487" cy="544487"/>
          </a:xfrm>
          <a:custGeom>
            <a:avLst/>
            <a:gdLst/>
            <a:ahLst/>
            <a:cxnLst/>
            <a:rect l="l" t="t" r="r" b="b"/>
            <a:pathLst>
              <a:path w="544487" h="544487">
                <a:moveTo>
                  <a:pt x="0" y="0"/>
                </a:moveTo>
                <a:lnTo>
                  <a:pt x="544486" y="0"/>
                </a:lnTo>
                <a:lnTo>
                  <a:pt x="544486" y="544487"/>
                </a:lnTo>
                <a:lnTo>
                  <a:pt x="0" y="544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34934" y="7433783"/>
            <a:ext cx="525300" cy="609044"/>
          </a:xfrm>
          <a:custGeom>
            <a:avLst/>
            <a:gdLst/>
            <a:ahLst/>
            <a:cxnLst/>
            <a:rect l="l" t="t" r="r" b="b"/>
            <a:pathLst>
              <a:path w="525300" h="609044">
                <a:moveTo>
                  <a:pt x="0" y="0"/>
                </a:moveTo>
                <a:lnTo>
                  <a:pt x="525300" y="0"/>
                </a:lnTo>
                <a:lnTo>
                  <a:pt x="525300" y="609044"/>
                </a:lnTo>
                <a:lnTo>
                  <a:pt x="0" y="6090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a:off x="15886675" y="6771160"/>
            <a:ext cx="1749344" cy="1749587"/>
          </a:xfrm>
          <a:custGeom>
            <a:avLst/>
            <a:gdLst/>
            <a:ahLst/>
            <a:cxnLst/>
            <a:rect l="l" t="t" r="r" b="b"/>
            <a:pathLst>
              <a:path w="1749344" h="1749587">
                <a:moveTo>
                  <a:pt x="0" y="0"/>
                </a:moveTo>
                <a:lnTo>
                  <a:pt x="1749344" y="0"/>
                </a:lnTo>
                <a:lnTo>
                  <a:pt x="1749344" y="1749588"/>
                </a:lnTo>
                <a:lnTo>
                  <a:pt x="0" y="1749588"/>
                </a:lnTo>
                <a:lnTo>
                  <a:pt x="0" y="0"/>
                </a:lnTo>
                <a:close/>
              </a:path>
            </a:pathLst>
          </a:custGeom>
          <a:blipFill>
            <a:blip r:embed="rId14"/>
            <a:stretch>
              <a:fillRect l="-9712" t="-9989" r="-6043" b="-2540"/>
            </a:stretch>
          </a:blipFill>
        </p:spPr>
      </p:sp>
      <p:sp>
        <p:nvSpPr>
          <p:cNvPr id="21" name="TextBox 21"/>
          <p:cNvSpPr txBox="1"/>
          <p:nvPr/>
        </p:nvSpPr>
        <p:spPr>
          <a:xfrm>
            <a:off x="604304" y="2405580"/>
            <a:ext cx="9816152" cy="1022880"/>
          </a:xfrm>
          <a:prstGeom prst="rect">
            <a:avLst/>
          </a:prstGeom>
        </p:spPr>
        <p:txBody>
          <a:bodyPr lIns="0" tIns="0" rIns="0" bIns="0" rtlCol="0" anchor="t">
            <a:spAutoFit/>
          </a:bodyPr>
          <a:lstStyle/>
          <a:p>
            <a:pPr algn="l">
              <a:lnSpc>
                <a:spcPts val="7836"/>
              </a:lnSpc>
            </a:pPr>
            <a:r>
              <a:rPr lang="en-US" sz="5597">
                <a:solidFill>
                  <a:srgbClr val="280144"/>
                </a:solidFill>
                <a:latin typeface="Telegraf Ultra-Bold"/>
                <a:ea typeface="Telegraf Ultra-Bold"/>
                <a:cs typeface="Telegraf Ultra-Bold"/>
                <a:sym typeface="Telegraf Ultra-Bold"/>
              </a:rPr>
              <a:t>WEDNESDAY WORKSHOP</a:t>
            </a:r>
          </a:p>
        </p:txBody>
      </p:sp>
      <p:sp>
        <p:nvSpPr>
          <p:cNvPr id="22" name="TextBox 22"/>
          <p:cNvSpPr txBox="1"/>
          <p:nvPr/>
        </p:nvSpPr>
        <p:spPr>
          <a:xfrm>
            <a:off x="604304" y="3526905"/>
            <a:ext cx="8539696" cy="2343795"/>
          </a:xfrm>
          <a:prstGeom prst="rect">
            <a:avLst/>
          </a:prstGeom>
        </p:spPr>
        <p:txBody>
          <a:bodyPr lIns="0" tIns="0" rIns="0" bIns="0" rtlCol="0" anchor="t">
            <a:spAutoFit/>
          </a:bodyPr>
          <a:lstStyle/>
          <a:p>
            <a:pPr algn="l">
              <a:lnSpc>
                <a:spcPts val="3068"/>
              </a:lnSpc>
            </a:pPr>
            <a:r>
              <a:rPr lang="en-US" sz="2192">
                <a:solidFill>
                  <a:srgbClr val="280144"/>
                </a:solidFill>
                <a:latin typeface="Telegraf Medium"/>
                <a:ea typeface="Telegraf Medium"/>
                <a:cs typeface="Telegraf Medium"/>
                <a:sym typeface="Telegraf Medium"/>
              </a:rPr>
              <a:t>Join us for an informational session presented by the Office of Refugee Resettlement (ORR). Their mission is to promote the health, well-being, and stability of refugees, unaccompanied children, and other eligible individuals and families, through culturally responsive, trauma-informed, and strengths-based services. All are welcome to attend!</a:t>
            </a:r>
          </a:p>
        </p:txBody>
      </p:sp>
      <p:sp>
        <p:nvSpPr>
          <p:cNvPr id="23" name="TextBox 23"/>
          <p:cNvSpPr txBox="1"/>
          <p:nvPr/>
        </p:nvSpPr>
        <p:spPr>
          <a:xfrm>
            <a:off x="2790423" y="6323175"/>
            <a:ext cx="4530201" cy="633519"/>
          </a:xfrm>
          <a:prstGeom prst="rect">
            <a:avLst/>
          </a:prstGeom>
        </p:spPr>
        <p:txBody>
          <a:bodyPr lIns="0" tIns="0" rIns="0" bIns="0" rtlCol="0" anchor="t">
            <a:spAutoFit/>
          </a:bodyPr>
          <a:lstStyle/>
          <a:p>
            <a:pPr algn="ctr">
              <a:lnSpc>
                <a:spcPts val="4985"/>
              </a:lnSpc>
            </a:pPr>
            <a:r>
              <a:rPr lang="en-US" sz="3561">
                <a:solidFill>
                  <a:srgbClr val="FFFFFF"/>
                </a:solidFill>
                <a:latin typeface="Telegraf Ultra-Bold"/>
                <a:ea typeface="Telegraf Ultra-Bold"/>
                <a:cs typeface="Telegraf Ultra-Bold"/>
                <a:sym typeface="Telegraf Ultra-Bold"/>
              </a:rPr>
              <a:t>May 29, 2024</a:t>
            </a:r>
          </a:p>
        </p:txBody>
      </p:sp>
      <p:sp>
        <p:nvSpPr>
          <p:cNvPr id="24" name="TextBox 24"/>
          <p:cNvSpPr txBox="1"/>
          <p:nvPr/>
        </p:nvSpPr>
        <p:spPr>
          <a:xfrm>
            <a:off x="2399008" y="7471545"/>
            <a:ext cx="4005481" cy="457320"/>
          </a:xfrm>
          <a:prstGeom prst="rect">
            <a:avLst/>
          </a:prstGeom>
        </p:spPr>
        <p:txBody>
          <a:bodyPr lIns="0" tIns="0" rIns="0" bIns="0" rtlCol="0" anchor="t">
            <a:spAutoFit/>
          </a:bodyPr>
          <a:lstStyle/>
          <a:p>
            <a:pPr algn="l">
              <a:lnSpc>
                <a:spcPts val="3598"/>
              </a:lnSpc>
            </a:pPr>
            <a:r>
              <a:rPr lang="en-US" sz="2570">
                <a:solidFill>
                  <a:srgbClr val="280144"/>
                </a:solidFill>
                <a:latin typeface="Telegraf Ultra-Bold"/>
                <a:ea typeface="Telegraf Ultra-Bold"/>
                <a:cs typeface="Telegraf Ultra-Bold"/>
                <a:sym typeface="Telegraf Ultra-Bold"/>
              </a:rPr>
              <a:t>1:00 - 2:00 PM ET</a:t>
            </a:r>
          </a:p>
        </p:txBody>
      </p:sp>
      <p:sp>
        <p:nvSpPr>
          <p:cNvPr id="25" name="TextBox 25"/>
          <p:cNvSpPr txBox="1"/>
          <p:nvPr/>
        </p:nvSpPr>
        <p:spPr>
          <a:xfrm>
            <a:off x="2399008" y="8126265"/>
            <a:ext cx="7509066" cy="457320"/>
          </a:xfrm>
          <a:prstGeom prst="rect">
            <a:avLst/>
          </a:prstGeom>
        </p:spPr>
        <p:txBody>
          <a:bodyPr lIns="0" tIns="0" rIns="0" bIns="0" rtlCol="0" anchor="t">
            <a:spAutoFit/>
          </a:bodyPr>
          <a:lstStyle/>
          <a:p>
            <a:pPr algn="l">
              <a:lnSpc>
                <a:spcPts val="3598"/>
              </a:lnSpc>
            </a:pPr>
            <a:r>
              <a:rPr lang="en-US" sz="2570">
                <a:solidFill>
                  <a:srgbClr val="280144"/>
                </a:solidFill>
                <a:latin typeface="Telegraf Ultra-Bold"/>
                <a:ea typeface="Telegraf Ultra-Bold"/>
                <a:cs typeface="Telegraf Ultra-Bold"/>
                <a:sym typeface="Telegraf Ultra-Bold"/>
              </a:rPr>
              <a:t>Access Zoom link via Commission’s Calendar</a:t>
            </a:r>
          </a:p>
        </p:txBody>
      </p:sp>
      <p:sp>
        <p:nvSpPr>
          <p:cNvPr id="26" name="TextBox 26"/>
          <p:cNvSpPr txBox="1"/>
          <p:nvPr/>
        </p:nvSpPr>
        <p:spPr>
          <a:xfrm>
            <a:off x="604304" y="1942860"/>
            <a:ext cx="9535799" cy="294720"/>
          </a:xfrm>
          <a:prstGeom prst="rect">
            <a:avLst/>
          </a:prstGeom>
        </p:spPr>
        <p:txBody>
          <a:bodyPr lIns="0" tIns="0" rIns="0" bIns="0" rtlCol="0" anchor="t">
            <a:spAutoFit/>
          </a:bodyPr>
          <a:lstStyle/>
          <a:p>
            <a:pPr algn="l">
              <a:lnSpc>
                <a:spcPts val="1965"/>
              </a:lnSpc>
            </a:pPr>
            <a:r>
              <a:rPr lang="en-US" sz="1965">
                <a:solidFill>
                  <a:srgbClr val="098FC8"/>
                </a:solidFill>
                <a:latin typeface="Telegraf Bold"/>
                <a:ea typeface="Telegraf Bold"/>
                <a:cs typeface="Telegraf Bold"/>
                <a:sym typeface="Telegraf Bold"/>
              </a:rPr>
              <a:t>INTERSTATE COMMISSION FOR JUVENILES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24A59"/>
        </a:solidFill>
        <a:effectLst/>
      </p:bgPr>
    </p:bg>
    <p:spTree>
      <p:nvGrpSpPr>
        <p:cNvPr id="1" name=""/>
        <p:cNvGrpSpPr/>
        <p:nvPr/>
      </p:nvGrpSpPr>
      <p:grpSpPr>
        <a:xfrm>
          <a:off x="0" y="0"/>
          <a:ext cx="0" cy="0"/>
          <a:chOff x="0" y="0"/>
          <a:chExt cx="0" cy="0"/>
        </a:xfrm>
      </p:grpSpPr>
      <p:grpSp>
        <p:nvGrpSpPr>
          <p:cNvPr id="2" name="Group 2"/>
          <p:cNvGrpSpPr/>
          <p:nvPr/>
        </p:nvGrpSpPr>
        <p:grpSpPr>
          <a:xfrm rot="-8995798">
            <a:off x="4899020" y="11022230"/>
            <a:ext cx="13531543" cy="3065584"/>
            <a:chOff x="0" y="0"/>
            <a:chExt cx="3083192" cy="698500"/>
          </a:xfrm>
        </p:grpSpPr>
        <p:sp>
          <p:nvSpPr>
            <p:cNvPr id="3" name="Freeform 3"/>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A916"/>
            </a:solidFill>
          </p:spPr>
        </p:sp>
        <p:sp>
          <p:nvSpPr>
            <p:cNvPr id="4" name="TextBox 4"/>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812304" flipV="1">
            <a:off x="5458552" y="953934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3">
              <a:alphaModFix amt="80000"/>
            </a:blip>
            <a:stretch>
              <a:fillRect/>
            </a:stretch>
          </a:blipFill>
        </p:spPr>
      </p:sp>
      <p:grpSp>
        <p:nvGrpSpPr>
          <p:cNvPr id="6" name="Group 6"/>
          <p:cNvGrpSpPr/>
          <p:nvPr/>
        </p:nvGrpSpPr>
        <p:grpSpPr>
          <a:xfrm rot="-8995798">
            <a:off x="-355651" y="9121343"/>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FFFF"/>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8998130">
            <a:off x="-5149813" y="-1738765"/>
            <a:ext cx="12822069" cy="690611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FFFF"/>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998130">
            <a:off x="-5506703" y="-114237"/>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28049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4"/>
            <a:stretch>
              <a:fillRect/>
            </a:stretch>
          </a:blipFill>
        </p:spPr>
      </p:sp>
      <p:grpSp>
        <p:nvGrpSpPr>
          <p:cNvPr id="16" name="Group 16"/>
          <p:cNvGrpSpPr/>
          <p:nvPr/>
        </p:nvGrpSpPr>
        <p:grpSpPr>
          <a:xfrm>
            <a:off x="478181"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01996"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5"/>
              <a:stretch>
                <a:fillRect l="-19355" r="-53958"/>
              </a:stretch>
            </a:blipFill>
          </p:spPr>
        </p:sp>
      </p:grpSp>
      <p:sp>
        <p:nvSpPr>
          <p:cNvPr id="21" name="Freeform 21"/>
          <p:cNvSpPr/>
          <p:nvPr/>
        </p:nvSpPr>
        <p:spPr>
          <a:xfrm rot="1792715">
            <a:off x="-615248" y="838449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3">
              <a:alphaModFix amt="80000"/>
            </a:blip>
            <a:stretch>
              <a:fillRect/>
            </a:stretch>
          </a:blipFill>
        </p:spPr>
      </p:sp>
      <p:sp>
        <p:nvSpPr>
          <p:cNvPr id="22" name="Freeform 22"/>
          <p:cNvSpPr/>
          <p:nvPr/>
        </p:nvSpPr>
        <p:spPr>
          <a:xfrm rot="-1792182">
            <a:off x="3792011" y="8530453"/>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3">
              <a:alphaModFix amt="80000"/>
            </a:blip>
            <a:stretch>
              <a:fillRect/>
            </a:stretch>
          </a:blipFill>
        </p:spPr>
      </p:sp>
      <p:grpSp>
        <p:nvGrpSpPr>
          <p:cNvPr id="23" name="Group 23"/>
          <p:cNvGrpSpPr/>
          <p:nvPr/>
        </p:nvGrpSpPr>
        <p:grpSpPr>
          <a:xfrm>
            <a:off x="8848604" y="1429829"/>
            <a:ext cx="8410696" cy="4196255"/>
            <a:chOff x="0" y="0"/>
            <a:chExt cx="11214261" cy="5595007"/>
          </a:xfrm>
        </p:grpSpPr>
        <p:sp>
          <p:nvSpPr>
            <p:cNvPr id="24" name="TextBox 24"/>
            <p:cNvSpPr txBox="1"/>
            <p:nvPr/>
          </p:nvSpPr>
          <p:spPr>
            <a:xfrm>
              <a:off x="0" y="1422422"/>
              <a:ext cx="11214261" cy="4172585"/>
            </a:xfrm>
            <a:prstGeom prst="rect">
              <a:avLst/>
            </a:prstGeom>
          </p:spPr>
          <p:txBody>
            <a:bodyPr lIns="0" tIns="0" rIns="0" bIns="0" rtlCol="0" anchor="t">
              <a:spAutoFit/>
            </a:bodyPr>
            <a:lstStyle/>
            <a:p>
              <a:pPr algn="r">
                <a:lnSpc>
                  <a:spcPts val="3120"/>
                </a:lnSpc>
              </a:pPr>
              <a:r>
                <a:rPr lang="en-US" sz="2400">
                  <a:solidFill>
                    <a:srgbClr val="FFFFFF"/>
                  </a:solidFill>
                  <a:latin typeface="Poppins"/>
                  <a:ea typeface="Poppins"/>
                  <a:cs typeface="Poppins"/>
                  <a:sym typeface="Poppins"/>
                </a:rPr>
                <a:t>In 2023, the RDEI Committee developed a Best Practice resource to emphasize the importance of applying the spirit of the Compact to home evaluations of youth who reside with caregivers not identified as parents/legal guardians. It demonstrates a commitment to addressing racial DEI and acknowledges that bold, strategic action must be taken in areas where disparity exists. </a:t>
              </a:r>
            </a:p>
          </p:txBody>
        </p:sp>
        <p:sp>
          <p:nvSpPr>
            <p:cNvPr id="25" name="TextBox 25"/>
            <p:cNvSpPr txBox="1"/>
            <p:nvPr/>
          </p:nvSpPr>
          <p:spPr>
            <a:xfrm>
              <a:off x="0" y="-19050"/>
              <a:ext cx="11214261" cy="1152228"/>
            </a:xfrm>
            <a:prstGeom prst="rect">
              <a:avLst/>
            </a:prstGeom>
          </p:spPr>
          <p:txBody>
            <a:bodyPr lIns="0" tIns="0" rIns="0" bIns="0" rtlCol="0" anchor="t">
              <a:spAutoFit/>
            </a:bodyPr>
            <a:lstStyle/>
            <a:p>
              <a:pPr algn="r">
                <a:lnSpc>
                  <a:spcPts val="6327"/>
                </a:lnSpc>
              </a:pPr>
              <a:r>
                <a:rPr lang="en-US" sz="5599" spc="-167">
                  <a:solidFill>
                    <a:srgbClr val="FFFFFF"/>
                  </a:solidFill>
                  <a:latin typeface="Poppins Bold"/>
                  <a:ea typeface="Poppins Bold"/>
                  <a:cs typeface="Poppins Bold"/>
                  <a:sym typeface="Poppins Bold"/>
                </a:rPr>
                <a:t>About the Best Practice</a:t>
              </a:r>
            </a:p>
          </p:txBody>
        </p:sp>
      </p:grpSp>
      <p:grpSp>
        <p:nvGrpSpPr>
          <p:cNvPr id="26" name="Group 26"/>
          <p:cNvGrpSpPr/>
          <p:nvPr/>
        </p:nvGrpSpPr>
        <p:grpSpPr>
          <a:xfrm>
            <a:off x="8848604" y="6382767"/>
            <a:ext cx="8410696" cy="2722054"/>
            <a:chOff x="0" y="0"/>
            <a:chExt cx="11214261" cy="3629406"/>
          </a:xfrm>
        </p:grpSpPr>
        <p:grpSp>
          <p:nvGrpSpPr>
            <p:cNvPr id="27" name="Group 27"/>
            <p:cNvGrpSpPr/>
            <p:nvPr/>
          </p:nvGrpSpPr>
          <p:grpSpPr>
            <a:xfrm>
              <a:off x="6990953" y="0"/>
              <a:ext cx="4223309" cy="3629406"/>
              <a:chOff x="0" y="0"/>
              <a:chExt cx="812800" cy="698500"/>
            </a:xfrm>
          </p:grpSpPr>
          <p:sp>
            <p:nvSpPr>
              <p:cNvPr id="28" name="Freeform 2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B8694"/>
              </a:solidFill>
              <a:ln w="95250" cap="sq">
                <a:solidFill>
                  <a:srgbClr val="FFA916"/>
                </a:solidFill>
                <a:prstDash val="solid"/>
                <a:miter/>
              </a:ln>
            </p:spPr>
          </p:sp>
          <p:sp>
            <p:nvSpPr>
              <p:cNvPr id="29" name="TextBox 29"/>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7326713" y="276779"/>
              <a:ext cx="3551787" cy="3075847"/>
              <a:chOff x="0" y="0"/>
              <a:chExt cx="6350000" cy="5499100"/>
            </a:xfrm>
          </p:grpSpPr>
          <p:sp>
            <p:nvSpPr>
              <p:cNvPr id="31" name="Freeform 31"/>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blipFill>
                <a:blip r:embed="rId6"/>
                <a:stretch>
                  <a:fillRect l="-21134" r="-8847"/>
                </a:stretch>
              </a:blipFill>
            </p:spPr>
          </p:sp>
        </p:grpSp>
        <p:sp>
          <p:nvSpPr>
            <p:cNvPr id="32" name="TextBox 32"/>
            <p:cNvSpPr txBox="1"/>
            <p:nvPr/>
          </p:nvSpPr>
          <p:spPr>
            <a:xfrm>
              <a:off x="0" y="1257406"/>
              <a:ext cx="6704422" cy="1831340"/>
            </a:xfrm>
            <a:prstGeom prst="rect">
              <a:avLst/>
            </a:prstGeom>
          </p:spPr>
          <p:txBody>
            <a:bodyPr lIns="0" tIns="0" rIns="0" bIns="0" rtlCol="0" anchor="t">
              <a:spAutoFit/>
            </a:bodyPr>
            <a:lstStyle/>
            <a:p>
              <a:pPr algn="r">
                <a:lnSpc>
                  <a:spcPts val="2730"/>
                </a:lnSpc>
              </a:pPr>
              <a:r>
                <a:rPr lang="en-US" sz="2100">
                  <a:solidFill>
                    <a:srgbClr val="FFFFFF"/>
                  </a:solidFill>
                  <a:latin typeface="Poppins"/>
                  <a:ea typeface="Poppins"/>
                  <a:cs typeface="Poppins"/>
                  <a:sym typeface="Poppins"/>
                </a:rPr>
                <a:t>Formed in 2022, the Racial DEI Committee develops strategies to promote awareness of diversity and foster greater equity and inclusion. </a:t>
              </a:r>
            </a:p>
          </p:txBody>
        </p:sp>
        <p:sp>
          <p:nvSpPr>
            <p:cNvPr id="33" name="TextBox 33"/>
            <p:cNvSpPr txBox="1"/>
            <p:nvPr/>
          </p:nvSpPr>
          <p:spPr>
            <a:xfrm>
              <a:off x="1412924" y="267254"/>
              <a:ext cx="5291498" cy="805570"/>
            </a:xfrm>
            <a:prstGeom prst="rect">
              <a:avLst/>
            </a:prstGeom>
          </p:spPr>
          <p:txBody>
            <a:bodyPr lIns="0" tIns="0" rIns="0" bIns="0" rtlCol="0" anchor="t">
              <a:spAutoFit/>
            </a:bodyPr>
            <a:lstStyle/>
            <a:p>
              <a:pPr algn="r">
                <a:lnSpc>
                  <a:spcPts val="4456"/>
                </a:lnSpc>
              </a:pPr>
              <a:r>
                <a:rPr lang="en-US" sz="3943" spc="-118">
                  <a:solidFill>
                    <a:srgbClr val="FFFFFF"/>
                  </a:solidFill>
                  <a:latin typeface="Poppins Bold"/>
                  <a:ea typeface="Poppins Bold"/>
                  <a:cs typeface="Poppins Bold"/>
                  <a:sym typeface="Poppins Bold"/>
                </a:rPr>
                <a:t>RDEI Committee</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4A59"/>
        </a:solidFill>
        <a:effectLst/>
      </p:bgPr>
    </p:bg>
    <p:spTree>
      <p:nvGrpSpPr>
        <p:cNvPr id="1" name=""/>
        <p:cNvGrpSpPr/>
        <p:nvPr/>
      </p:nvGrpSpPr>
      <p:grpSpPr>
        <a:xfrm>
          <a:off x="0" y="0"/>
          <a:ext cx="0" cy="0"/>
          <a:chOff x="0" y="0"/>
          <a:chExt cx="0" cy="0"/>
        </a:xfrm>
      </p:grpSpPr>
      <p:grpSp>
        <p:nvGrpSpPr>
          <p:cNvPr id="2" name="Group 2"/>
          <p:cNvGrpSpPr/>
          <p:nvPr/>
        </p:nvGrpSpPr>
        <p:grpSpPr>
          <a:xfrm>
            <a:off x="-6487964" y="-4483741"/>
            <a:ext cx="24775964" cy="21755306"/>
            <a:chOff x="0" y="0"/>
            <a:chExt cx="33034619" cy="29007075"/>
          </a:xfrm>
        </p:grpSpPr>
        <p:grpSp>
          <p:nvGrpSpPr>
            <p:cNvPr id="3" name="Group 3"/>
            <p:cNvGrpSpPr/>
            <p:nvPr/>
          </p:nvGrpSpPr>
          <p:grpSpPr>
            <a:xfrm rot="-8995798">
              <a:off x="15182645" y="20674628"/>
              <a:ext cx="18042057" cy="4087445"/>
              <a:chOff x="0" y="0"/>
              <a:chExt cx="3083192" cy="698500"/>
            </a:xfrm>
          </p:grpSpPr>
          <p:sp>
            <p:nvSpPr>
              <p:cNvPr id="4" name="Freeform 4"/>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A916"/>
              </a:solidFill>
            </p:spPr>
          </p:sp>
          <p:sp>
            <p:nvSpPr>
              <p:cNvPr id="5" name="TextBox 5"/>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812304" flipV="1">
              <a:off x="15928688" y="18697451"/>
              <a:ext cx="6624655" cy="314671"/>
            </a:xfrm>
            <a:custGeom>
              <a:avLst/>
              <a:gdLst/>
              <a:ahLst/>
              <a:cxnLst/>
              <a:rect l="l" t="t" r="r" b="b"/>
              <a:pathLst>
                <a:path w="6624655" h="314671">
                  <a:moveTo>
                    <a:pt x="0" y="314671"/>
                  </a:moveTo>
                  <a:lnTo>
                    <a:pt x="6624655" y="314671"/>
                  </a:lnTo>
                  <a:lnTo>
                    <a:pt x="6624655" y="0"/>
                  </a:lnTo>
                  <a:lnTo>
                    <a:pt x="0" y="0"/>
                  </a:lnTo>
                  <a:lnTo>
                    <a:pt x="0" y="314671"/>
                  </a:lnTo>
                  <a:close/>
                </a:path>
              </a:pathLst>
            </a:custGeom>
            <a:blipFill>
              <a:blip r:embed="rId3">
                <a:alphaModFix amt="80000"/>
              </a:blip>
              <a:stretch>
                <a:fillRect/>
              </a:stretch>
            </a:blipFill>
          </p:spPr>
        </p:sp>
        <p:grpSp>
          <p:nvGrpSpPr>
            <p:cNvPr id="7" name="Group 7"/>
            <p:cNvGrpSpPr/>
            <p:nvPr/>
          </p:nvGrpSpPr>
          <p:grpSpPr>
            <a:xfrm rot="-8995798">
              <a:off x="8176417" y="18140112"/>
              <a:ext cx="18042057" cy="4087445"/>
              <a:chOff x="0" y="0"/>
              <a:chExt cx="3083192" cy="698500"/>
            </a:xfrm>
          </p:grpSpPr>
          <p:sp>
            <p:nvSpPr>
              <p:cNvPr id="8" name="Freeform 8"/>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FFFF"/>
              </a:solidFill>
            </p:spPr>
          </p:sp>
          <p:sp>
            <p:nvSpPr>
              <p:cNvPr id="9" name="TextBox 9"/>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8998130">
              <a:off x="1784201" y="3659967"/>
              <a:ext cx="17096093" cy="9208155"/>
              <a:chOff x="0" y="0"/>
              <a:chExt cx="1296853" cy="698500"/>
            </a:xfrm>
          </p:grpSpPr>
          <p:sp>
            <p:nvSpPr>
              <p:cNvPr id="11" name="Freeform 11"/>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FFFF"/>
              </a:solidFill>
            </p:spPr>
          </p:sp>
          <p:sp>
            <p:nvSpPr>
              <p:cNvPr id="12" name="TextBox 12"/>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8998130">
              <a:off x="1308347" y="5826004"/>
              <a:ext cx="19338110" cy="10415732"/>
              <a:chOff x="0" y="0"/>
              <a:chExt cx="1296853" cy="698500"/>
            </a:xfrm>
          </p:grpSpPr>
          <p:sp>
            <p:nvSpPr>
              <p:cNvPr id="14" name="Freeform 14"/>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5" name="TextBox 15"/>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1813147">
              <a:off x="8276627" y="7728546"/>
              <a:ext cx="11658260" cy="10215550"/>
            </a:xfrm>
            <a:custGeom>
              <a:avLst/>
              <a:gdLst/>
              <a:ahLst/>
              <a:cxnLst/>
              <a:rect l="l" t="t" r="r" b="b"/>
              <a:pathLst>
                <a:path w="11658260" h="10215550">
                  <a:moveTo>
                    <a:pt x="0" y="0"/>
                  </a:moveTo>
                  <a:lnTo>
                    <a:pt x="11658260" y="0"/>
                  </a:lnTo>
                  <a:lnTo>
                    <a:pt x="11658260" y="10215550"/>
                  </a:lnTo>
                  <a:lnTo>
                    <a:pt x="0" y="10215550"/>
                  </a:lnTo>
                  <a:lnTo>
                    <a:pt x="0" y="0"/>
                  </a:lnTo>
                  <a:close/>
                </a:path>
              </a:pathLst>
            </a:custGeom>
            <a:blipFill>
              <a:blip r:embed="rId4"/>
              <a:stretch>
                <a:fillRect/>
              </a:stretch>
            </a:blipFill>
          </p:spPr>
        </p:sp>
        <p:grpSp>
          <p:nvGrpSpPr>
            <p:cNvPr id="17" name="Group 17"/>
            <p:cNvGrpSpPr/>
            <p:nvPr/>
          </p:nvGrpSpPr>
          <p:grpSpPr>
            <a:xfrm>
              <a:off x="9288193" y="7230429"/>
              <a:ext cx="9635127" cy="11211785"/>
              <a:chOff x="0" y="0"/>
              <a:chExt cx="698500" cy="812800"/>
            </a:xfrm>
          </p:grpSpPr>
          <p:sp>
            <p:nvSpPr>
              <p:cNvPr id="18" name="Freeform 1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9" name="TextBox 19"/>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9586613" y="7618059"/>
              <a:ext cx="9038289" cy="10436523"/>
              <a:chOff x="0" y="0"/>
              <a:chExt cx="31287555" cy="36127779"/>
            </a:xfrm>
          </p:grpSpPr>
          <p:sp>
            <p:nvSpPr>
              <p:cNvPr id="21" name="Freeform 21"/>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5"/>
                <a:stretch>
                  <a:fillRect l="-19355" r="-53958"/>
                </a:stretch>
              </a:blipFill>
            </p:spPr>
          </p:sp>
        </p:grpSp>
        <p:sp>
          <p:nvSpPr>
            <p:cNvPr id="22" name="Freeform 22"/>
            <p:cNvSpPr/>
            <p:nvPr/>
          </p:nvSpPr>
          <p:spPr>
            <a:xfrm rot="1792715">
              <a:off x="7830288" y="17157649"/>
              <a:ext cx="6624655" cy="314671"/>
            </a:xfrm>
            <a:custGeom>
              <a:avLst/>
              <a:gdLst/>
              <a:ahLst/>
              <a:cxnLst/>
              <a:rect l="l" t="t" r="r" b="b"/>
              <a:pathLst>
                <a:path w="6624655" h="314671">
                  <a:moveTo>
                    <a:pt x="0" y="0"/>
                  </a:moveTo>
                  <a:lnTo>
                    <a:pt x="6624655" y="0"/>
                  </a:lnTo>
                  <a:lnTo>
                    <a:pt x="6624655" y="314671"/>
                  </a:lnTo>
                  <a:lnTo>
                    <a:pt x="0" y="314671"/>
                  </a:lnTo>
                  <a:lnTo>
                    <a:pt x="0" y="0"/>
                  </a:lnTo>
                  <a:close/>
                </a:path>
              </a:pathLst>
            </a:custGeom>
            <a:blipFill>
              <a:blip r:embed="rId3">
                <a:alphaModFix amt="80000"/>
              </a:blip>
              <a:stretch>
                <a:fillRect/>
              </a:stretch>
            </a:blipFill>
          </p:spPr>
        </p:sp>
        <p:sp>
          <p:nvSpPr>
            <p:cNvPr id="23" name="Freeform 23"/>
            <p:cNvSpPr/>
            <p:nvPr/>
          </p:nvSpPr>
          <p:spPr>
            <a:xfrm rot="-1792182">
              <a:off x="13706634" y="17352258"/>
              <a:ext cx="6192085" cy="294124"/>
            </a:xfrm>
            <a:custGeom>
              <a:avLst/>
              <a:gdLst/>
              <a:ahLst/>
              <a:cxnLst/>
              <a:rect l="l" t="t" r="r" b="b"/>
              <a:pathLst>
                <a:path w="6192085" h="294124">
                  <a:moveTo>
                    <a:pt x="0" y="0"/>
                  </a:moveTo>
                  <a:lnTo>
                    <a:pt x="6192084" y="0"/>
                  </a:lnTo>
                  <a:lnTo>
                    <a:pt x="6192084" y="294124"/>
                  </a:lnTo>
                  <a:lnTo>
                    <a:pt x="0" y="294124"/>
                  </a:lnTo>
                  <a:lnTo>
                    <a:pt x="0" y="0"/>
                  </a:lnTo>
                  <a:close/>
                </a:path>
              </a:pathLst>
            </a:custGeom>
            <a:blipFill>
              <a:blip r:embed="rId3">
                <a:alphaModFix amt="80000"/>
              </a:blip>
              <a:stretch>
                <a:fillRect/>
              </a:stretch>
            </a:blipFill>
          </p:spPr>
        </p:sp>
      </p:grpSp>
      <p:sp>
        <p:nvSpPr>
          <p:cNvPr id="24" name="Freeform 24"/>
          <p:cNvSpPr/>
          <p:nvPr/>
        </p:nvSpPr>
        <p:spPr>
          <a:xfrm>
            <a:off x="9477375" y="501883"/>
            <a:ext cx="7171298" cy="9283234"/>
          </a:xfrm>
          <a:custGeom>
            <a:avLst/>
            <a:gdLst/>
            <a:ahLst/>
            <a:cxnLst/>
            <a:rect l="l" t="t" r="r" b="b"/>
            <a:pathLst>
              <a:path w="7171298" h="9283234">
                <a:moveTo>
                  <a:pt x="0" y="0"/>
                </a:moveTo>
                <a:lnTo>
                  <a:pt x="7171298" y="0"/>
                </a:lnTo>
                <a:lnTo>
                  <a:pt x="7171298" y="9283234"/>
                </a:lnTo>
                <a:lnTo>
                  <a:pt x="0" y="9283234"/>
                </a:lnTo>
                <a:lnTo>
                  <a:pt x="0" y="0"/>
                </a:lnTo>
                <a:close/>
              </a:path>
            </a:pathLst>
          </a:custGeom>
          <a:blipFill>
            <a:blip r:embed="rId6"/>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98130">
            <a:off x="-5216911" y="99185"/>
            <a:ext cx="14503583" cy="7811799"/>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813147">
            <a:off x="929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3"/>
            <a:stretch>
              <a:fillRect/>
            </a:stretch>
          </a:blipFill>
        </p:spPr>
      </p:sp>
      <p:grpSp>
        <p:nvGrpSpPr>
          <p:cNvPr id="6" name="Group 6"/>
          <p:cNvGrpSpPr/>
          <p:nvPr/>
        </p:nvGrpSpPr>
        <p:grpSpPr>
          <a:xfrm>
            <a:off x="767974" y="1152504"/>
            <a:ext cx="7226346" cy="8408839"/>
            <a:chOff x="0" y="0"/>
            <a:chExt cx="698500" cy="812800"/>
          </a:xfrm>
        </p:grpSpPr>
        <p:sp>
          <p:nvSpPr>
            <p:cNvPr id="7" name="Freeform 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8"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9071776" y="116960"/>
            <a:ext cx="14503583" cy="7811799"/>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1813147">
            <a:off x="959241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3"/>
            <a:stretch>
              <a:fillRect/>
            </a:stretch>
          </a:blipFill>
        </p:spPr>
      </p:sp>
      <p:grpSp>
        <p:nvGrpSpPr>
          <p:cNvPr id="13" name="Group 13"/>
          <p:cNvGrpSpPr/>
          <p:nvPr/>
        </p:nvGrpSpPr>
        <p:grpSpPr>
          <a:xfrm>
            <a:off x="10351094" y="1152504"/>
            <a:ext cx="7226346" cy="8408839"/>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5" name="TextBox 1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599525" y="1585023"/>
            <a:ext cx="1563243" cy="1819046"/>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85725" cap="sq">
              <a:solidFill>
                <a:srgbClr val="FFA916"/>
              </a:solidFill>
              <a:prstDash val="solid"/>
              <a:miter/>
            </a:ln>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3182645" y="1585023"/>
            <a:ext cx="1563243" cy="1819046"/>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85725" cap="sq">
              <a:solidFill>
                <a:srgbClr val="FFA916"/>
              </a:solidFill>
              <a:prstDash val="solid"/>
              <a:miter/>
            </a:ln>
          </p:spPr>
        </p:sp>
        <p:sp>
          <p:nvSpPr>
            <p:cNvPr id="21" name="TextBox 21"/>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3890107" y="2109080"/>
            <a:ext cx="982079" cy="770932"/>
          </a:xfrm>
          <a:custGeom>
            <a:avLst/>
            <a:gdLst/>
            <a:ahLst/>
            <a:cxnLst/>
            <a:rect l="l" t="t" r="r" b="b"/>
            <a:pathLst>
              <a:path w="982079" h="770932">
                <a:moveTo>
                  <a:pt x="0" y="0"/>
                </a:moveTo>
                <a:lnTo>
                  <a:pt x="982079" y="0"/>
                </a:lnTo>
                <a:lnTo>
                  <a:pt x="982079" y="770932"/>
                </a:lnTo>
                <a:lnTo>
                  <a:pt x="0" y="770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13473487" y="2109080"/>
            <a:ext cx="981558" cy="770932"/>
          </a:xfrm>
          <a:custGeom>
            <a:avLst/>
            <a:gdLst/>
            <a:ahLst/>
            <a:cxnLst/>
            <a:rect l="l" t="t" r="r" b="b"/>
            <a:pathLst>
              <a:path w="981558" h="770932">
                <a:moveTo>
                  <a:pt x="0" y="0"/>
                </a:moveTo>
                <a:lnTo>
                  <a:pt x="981559" y="0"/>
                </a:lnTo>
                <a:lnTo>
                  <a:pt x="981559" y="770932"/>
                </a:lnTo>
                <a:lnTo>
                  <a:pt x="0" y="770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TextBox 24"/>
          <p:cNvSpPr txBox="1"/>
          <p:nvPr/>
        </p:nvSpPr>
        <p:spPr>
          <a:xfrm>
            <a:off x="6316849" y="1000125"/>
            <a:ext cx="5654302" cy="873760"/>
          </a:xfrm>
          <a:prstGeom prst="rect">
            <a:avLst/>
          </a:prstGeom>
        </p:spPr>
        <p:txBody>
          <a:bodyPr lIns="0" tIns="0" rIns="0" bIns="0" rtlCol="0" anchor="t">
            <a:spAutoFit/>
          </a:bodyPr>
          <a:lstStyle/>
          <a:p>
            <a:pPr algn="ctr">
              <a:lnSpc>
                <a:spcPts val="6439"/>
              </a:lnSpc>
            </a:pPr>
            <a:r>
              <a:rPr lang="en-US" sz="5599" spc="-167">
                <a:solidFill>
                  <a:srgbClr val="000000"/>
                </a:solidFill>
                <a:latin typeface="Poppins Bold"/>
                <a:ea typeface="Poppins Bold"/>
                <a:cs typeface="Poppins Bold"/>
                <a:sym typeface="Poppins Bold"/>
              </a:rPr>
              <a:t>What’s New?</a:t>
            </a:r>
          </a:p>
        </p:txBody>
      </p:sp>
      <p:sp>
        <p:nvSpPr>
          <p:cNvPr id="25" name="TextBox 25"/>
          <p:cNvSpPr txBox="1"/>
          <p:nvPr/>
        </p:nvSpPr>
        <p:spPr>
          <a:xfrm>
            <a:off x="1195452" y="5123383"/>
            <a:ext cx="6371390" cy="2069864"/>
          </a:xfrm>
          <a:prstGeom prst="rect">
            <a:avLst/>
          </a:prstGeom>
        </p:spPr>
        <p:txBody>
          <a:bodyPr lIns="0" tIns="0" rIns="0" bIns="0" rtlCol="0" anchor="t">
            <a:spAutoFit/>
          </a:bodyPr>
          <a:lstStyle/>
          <a:p>
            <a:pPr algn="ctr">
              <a:lnSpc>
                <a:spcPts val="2753"/>
              </a:lnSpc>
            </a:pPr>
            <a:r>
              <a:rPr lang="en-US" sz="2313">
                <a:solidFill>
                  <a:srgbClr val="FFFFFF"/>
                </a:solidFill>
                <a:latin typeface="Poppins"/>
                <a:ea typeface="Poppins"/>
                <a:cs typeface="Poppins"/>
                <a:sym typeface="Poppins"/>
              </a:rPr>
              <a:t>Home evaluations are mandatory tasks used to assist in the decision-making process for the transfer of supervision of juveniles. This task shall be completed using the </a:t>
            </a:r>
            <a:r>
              <a:rPr lang="en-US" sz="2313" u="sng">
                <a:solidFill>
                  <a:srgbClr val="FFFFFF"/>
                </a:solidFill>
                <a:latin typeface="Poppins"/>
                <a:ea typeface="Poppins"/>
                <a:cs typeface="Poppins"/>
                <a:sym typeface="Poppins"/>
                <a:hlinkClick r:id="rId8" tooltip="https://juvenilecompact.org/forms"/>
              </a:rPr>
              <a:t>ICJ Form VIII: Home Evaluation Report.</a:t>
            </a:r>
          </a:p>
        </p:txBody>
      </p:sp>
      <p:sp>
        <p:nvSpPr>
          <p:cNvPr id="26" name="TextBox 26"/>
          <p:cNvSpPr txBox="1"/>
          <p:nvPr/>
        </p:nvSpPr>
        <p:spPr>
          <a:xfrm>
            <a:off x="10849810" y="5133975"/>
            <a:ext cx="6371390" cy="2412764"/>
          </a:xfrm>
          <a:prstGeom prst="rect">
            <a:avLst/>
          </a:prstGeom>
        </p:spPr>
        <p:txBody>
          <a:bodyPr lIns="0" tIns="0" rIns="0" bIns="0" rtlCol="0" anchor="t">
            <a:spAutoFit/>
          </a:bodyPr>
          <a:lstStyle/>
          <a:p>
            <a:pPr algn="ctr">
              <a:lnSpc>
                <a:spcPts val="2753"/>
              </a:lnSpc>
            </a:pPr>
            <a:r>
              <a:rPr lang="en-US" sz="2313">
                <a:solidFill>
                  <a:srgbClr val="FFFFFF"/>
                </a:solidFill>
                <a:latin typeface="Poppins"/>
                <a:ea typeface="Poppins"/>
                <a:cs typeface="Poppins"/>
                <a:sym typeface="Poppins"/>
              </a:rPr>
              <a:t>In 2023, RDEI Committee Chair S. Jones (MD) and Vice Chair F. Casey (DE) proposed a rule amendment on behalf of the committee. The rule amendment was adopted at the 2023 Annual Business Meeting and went into effect on April 1, 2024.</a:t>
            </a:r>
          </a:p>
        </p:txBody>
      </p:sp>
      <p:sp>
        <p:nvSpPr>
          <p:cNvPr id="27" name="TextBox 27"/>
          <p:cNvSpPr txBox="1"/>
          <p:nvPr/>
        </p:nvSpPr>
        <p:spPr>
          <a:xfrm>
            <a:off x="2051455" y="3986035"/>
            <a:ext cx="4822559" cy="626110"/>
          </a:xfrm>
          <a:prstGeom prst="rect">
            <a:avLst/>
          </a:prstGeom>
        </p:spPr>
        <p:txBody>
          <a:bodyPr lIns="0" tIns="0" rIns="0" bIns="0" rtlCol="0" anchor="t">
            <a:spAutoFit/>
          </a:bodyPr>
          <a:lstStyle/>
          <a:p>
            <a:pPr algn="ctr">
              <a:lnSpc>
                <a:spcPts val="4519"/>
              </a:lnSpc>
            </a:pPr>
            <a:r>
              <a:rPr lang="en-US" sz="3999" spc="-119">
                <a:solidFill>
                  <a:srgbClr val="FFFFFF"/>
                </a:solidFill>
                <a:latin typeface="Poppins Bold"/>
                <a:ea typeface="Poppins Bold"/>
                <a:cs typeface="Poppins Bold"/>
                <a:sym typeface="Poppins Bold"/>
              </a:rPr>
              <a:t>Home Evaluations</a:t>
            </a:r>
          </a:p>
        </p:txBody>
      </p:sp>
      <p:sp>
        <p:nvSpPr>
          <p:cNvPr id="28" name="TextBox 28"/>
          <p:cNvSpPr txBox="1"/>
          <p:nvPr/>
        </p:nvSpPr>
        <p:spPr>
          <a:xfrm>
            <a:off x="11743913" y="3986035"/>
            <a:ext cx="4822559" cy="626110"/>
          </a:xfrm>
          <a:prstGeom prst="rect">
            <a:avLst/>
          </a:prstGeom>
        </p:spPr>
        <p:txBody>
          <a:bodyPr lIns="0" tIns="0" rIns="0" bIns="0" rtlCol="0" anchor="t">
            <a:spAutoFit/>
          </a:bodyPr>
          <a:lstStyle/>
          <a:p>
            <a:pPr algn="ctr">
              <a:lnSpc>
                <a:spcPts val="4519"/>
              </a:lnSpc>
            </a:pPr>
            <a:r>
              <a:rPr lang="en-US" sz="3999" spc="-119">
                <a:solidFill>
                  <a:srgbClr val="FFFFFF"/>
                </a:solidFill>
                <a:latin typeface="Poppins Bold"/>
                <a:ea typeface="Poppins Bold"/>
                <a:cs typeface="Poppins Bold"/>
                <a:sym typeface="Poppins Bold"/>
              </a:rPr>
              <a:t>ICJ Rule 4-104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3">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4"/>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5"/>
              <a:stretch>
                <a:fillRect l="-48356" r="-56924"/>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3">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3">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3">
              <a:alphaModFix amt="80000"/>
            </a:blip>
            <a:stretch>
              <a:fillRect/>
            </a:stretch>
          </a:blipFill>
        </p:spPr>
      </p:sp>
      <p:sp>
        <p:nvSpPr>
          <p:cNvPr id="24" name="TextBox 24"/>
          <p:cNvSpPr txBox="1"/>
          <p:nvPr/>
        </p:nvSpPr>
        <p:spPr>
          <a:xfrm>
            <a:off x="1028700" y="817184"/>
            <a:ext cx="8618543" cy="2222500"/>
          </a:xfrm>
          <a:prstGeom prst="rect">
            <a:avLst/>
          </a:prstGeom>
        </p:spPr>
        <p:txBody>
          <a:bodyPr lIns="0" tIns="0" rIns="0" bIns="0" rtlCol="0" anchor="t">
            <a:spAutoFit/>
          </a:bodyPr>
          <a:lstStyle/>
          <a:p>
            <a:pPr algn="l">
              <a:lnSpc>
                <a:spcPts val="5749"/>
              </a:lnSpc>
            </a:pPr>
            <a:r>
              <a:rPr lang="en-US" sz="4999">
                <a:solidFill>
                  <a:srgbClr val="000000"/>
                </a:solidFill>
                <a:latin typeface="Poppins Bold"/>
                <a:ea typeface="Poppins Bold"/>
                <a:cs typeface="Poppins Bold"/>
                <a:sym typeface="Poppins Bold"/>
              </a:rPr>
              <a:t>What should you consider when conducting a home evaluation?</a:t>
            </a:r>
          </a:p>
        </p:txBody>
      </p:sp>
      <p:sp>
        <p:nvSpPr>
          <p:cNvPr id="25" name="TextBox 25"/>
          <p:cNvSpPr txBox="1"/>
          <p:nvPr/>
        </p:nvSpPr>
        <p:spPr>
          <a:xfrm>
            <a:off x="833562" y="3344776"/>
            <a:ext cx="8310438" cy="6155571"/>
          </a:xfrm>
          <a:prstGeom prst="rect">
            <a:avLst/>
          </a:prstGeom>
        </p:spPr>
        <p:txBody>
          <a:bodyPr lIns="0" tIns="0" rIns="0" bIns="0" rtlCol="0" anchor="t">
            <a:spAutoFit/>
          </a:bodyPr>
          <a:lstStyle/>
          <a:p>
            <a:pPr marL="582930" lvl="1" indent="-291465" algn="l">
              <a:lnSpc>
                <a:spcPts val="3510"/>
              </a:lnSpc>
              <a:buFont typeface="Arial"/>
              <a:buChar char="•"/>
            </a:pPr>
            <a:r>
              <a:rPr lang="en-US" sz="2700">
                <a:solidFill>
                  <a:srgbClr val="000000"/>
                </a:solidFill>
                <a:latin typeface="Poppins"/>
                <a:ea typeface="Poppins"/>
                <a:cs typeface="Poppins"/>
                <a:sym typeface="Poppins"/>
              </a:rPr>
              <a:t>Enter the home with an open mind and avoid preconceived judgment</a:t>
            </a:r>
          </a:p>
          <a:p>
            <a:pPr algn="l">
              <a:lnSpc>
                <a:spcPts val="3510"/>
              </a:lnSpc>
            </a:pPr>
            <a:endParaRPr lang="en-US" sz="2700">
              <a:solidFill>
                <a:srgbClr val="000000"/>
              </a:solidFill>
              <a:latin typeface="Poppins"/>
              <a:ea typeface="Poppins"/>
              <a:cs typeface="Poppins"/>
              <a:sym typeface="Poppins"/>
            </a:endParaRPr>
          </a:p>
          <a:p>
            <a:pPr marL="582930" lvl="1" indent="-291465" algn="l">
              <a:lnSpc>
                <a:spcPts val="3510"/>
              </a:lnSpc>
              <a:buFont typeface="Arial"/>
              <a:buChar char="•"/>
            </a:pPr>
            <a:r>
              <a:rPr lang="en-US" sz="2700">
                <a:solidFill>
                  <a:srgbClr val="000000"/>
                </a:solidFill>
                <a:latin typeface="Poppins"/>
                <a:ea typeface="Poppins"/>
                <a:cs typeface="Poppins"/>
                <a:sym typeface="Poppins"/>
              </a:rPr>
              <a:t>Seek to understand family dynamics and diverse family make-up, including, but not limited to kinship care</a:t>
            </a:r>
          </a:p>
          <a:p>
            <a:pPr algn="l">
              <a:lnSpc>
                <a:spcPts val="3510"/>
              </a:lnSpc>
            </a:pPr>
            <a:endParaRPr lang="en-US" sz="2700">
              <a:solidFill>
                <a:srgbClr val="000000"/>
              </a:solidFill>
              <a:latin typeface="Poppins"/>
              <a:ea typeface="Poppins"/>
              <a:cs typeface="Poppins"/>
              <a:sym typeface="Poppins"/>
            </a:endParaRPr>
          </a:p>
          <a:p>
            <a:pPr marL="582930" lvl="1" indent="-291465" algn="l">
              <a:lnSpc>
                <a:spcPts val="3510"/>
              </a:lnSpc>
              <a:buFont typeface="Arial"/>
              <a:buChar char="•"/>
            </a:pPr>
            <a:r>
              <a:rPr lang="en-US" sz="2700">
                <a:solidFill>
                  <a:srgbClr val="000000"/>
                </a:solidFill>
                <a:latin typeface="Poppins"/>
                <a:ea typeface="Poppins"/>
                <a:cs typeface="Poppins"/>
                <a:sym typeface="Poppins"/>
              </a:rPr>
              <a:t>Reflect the voices of the youth and family, including consideration for past trauma and cultural differences</a:t>
            </a:r>
          </a:p>
          <a:p>
            <a:pPr algn="l">
              <a:lnSpc>
                <a:spcPts val="3510"/>
              </a:lnSpc>
            </a:pPr>
            <a:endParaRPr lang="en-US" sz="2700">
              <a:solidFill>
                <a:srgbClr val="000000"/>
              </a:solidFill>
              <a:latin typeface="Poppins"/>
              <a:ea typeface="Poppins"/>
              <a:cs typeface="Poppins"/>
              <a:sym typeface="Poppins"/>
            </a:endParaRPr>
          </a:p>
          <a:p>
            <a:pPr marL="582930" lvl="1" indent="-291465" algn="l">
              <a:lnSpc>
                <a:spcPts val="3510"/>
              </a:lnSpc>
              <a:buFont typeface="Arial"/>
              <a:buChar char="•"/>
            </a:pPr>
            <a:r>
              <a:rPr lang="en-US" sz="2700">
                <a:solidFill>
                  <a:srgbClr val="000000"/>
                </a:solidFill>
                <a:latin typeface="Poppins"/>
                <a:ea typeface="Poppins"/>
                <a:cs typeface="Poppins"/>
                <a:sym typeface="Poppins"/>
              </a:rPr>
              <a:t>Provide the opportunity to allow guardians to identify alternate caregivers for their children while maintaining responsibility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8694"/>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3">
              <a:extLst>
                <a:ext uri="{96DAC541-7B7A-43D3-8B79-37D633B846F1}">
                  <asvg:svgBlip xmlns:asvg="http://schemas.microsoft.com/office/drawing/2016/SVG/main" r:embed="rId4"/>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3">
              <a:extLst>
                <a:ext uri="{96DAC541-7B7A-43D3-8B79-37D633B846F1}">
                  <asvg:svgBlip xmlns:asvg="http://schemas.microsoft.com/office/drawing/2016/SVG/main" r:embed="rId4"/>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0" y="2585254"/>
            <a:ext cx="18288000" cy="7078001"/>
            <a:chOff x="0" y="0"/>
            <a:chExt cx="4816593" cy="1864165"/>
          </a:xfrm>
        </p:grpSpPr>
        <p:sp>
          <p:nvSpPr>
            <p:cNvPr id="11" name="Freeform 11"/>
            <p:cNvSpPr/>
            <p:nvPr/>
          </p:nvSpPr>
          <p:spPr>
            <a:xfrm>
              <a:off x="0" y="0"/>
              <a:ext cx="4816592" cy="1864165"/>
            </a:xfrm>
            <a:custGeom>
              <a:avLst/>
              <a:gdLst/>
              <a:ahLst/>
              <a:cxnLst/>
              <a:rect l="l" t="t" r="r" b="b"/>
              <a:pathLst>
                <a:path w="4816592" h="1864165">
                  <a:moveTo>
                    <a:pt x="0" y="0"/>
                  </a:moveTo>
                  <a:lnTo>
                    <a:pt x="4816592" y="0"/>
                  </a:lnTo>
                  <a:lnTo>
                    <a:pt x="4816592" y="1864165"/>
                  </a:lnTo>
                  <a:lnTo>
                    <a:pt x="0" y="1864165"/>
                  </a:lnTo>
                  <a:close/>
                </a:path>
              </a:pathLst>
            </a:custGeom>
            <a:solidFill>
              <a:srgbClr val="FFFFFF"/>
            </a:solidFill>
          </p:spPr>
        </p:sp>
        <p:sp>
          <p:nvSpPr>
            <p:cNvPr id="12" name="TextBox 12"/>
            <p:cNvSpPr txBox="1"/>
            <p:nvPr/>
          </p:nvSpPr>
          <p:spPr>
            <a:xfrm>
              <a:off x="0" y="-57150"/>
              <a:ext cx="4816593" cy="192131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28700" y="3146299"/>
            <a:ext cx="6012681" cy="6112001"/>
          </a:xfrm>
          <a:custGeom>
            <a:avLst/>
            <a:gdLst/>
            <a:ahLst/>
            <a:cxnLst/>
            <a:rect l="l" t="t" r="r" b="b"/>
            <a:pathLst>
              <a:path w="6012681" h="6112001">
                <a:moveTo>
                  <a:pt x="0" y="0"/>
                </a:moveTo>
                <a:lnTo>
                  <a:pt x="6012681" y="0"/>
                </a:lnTo>
                <a:lnTo>
                  <a:pt x="6012681" y="6112001"/>
                </a:lnTo>
                <a:lnTo>
                  <a:pt x="0" y="611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3270693" y="5428771"/>
            <a:ext cx="1596517" cy="1390966"/>
          </a:xfrm>
          <a:custGeom>
            <a:avLst/>
            <a:gdLst/>
            <a:ahLst/>
            <a:cxnLst/>
            <a:rect l="l" t="t" r="r" b="b"/>
            <a:pathLst>
              <a:path w="1596517" h="1390966">
                <a:moveTo>
                  <a:pt x="0" y="0"/>
                </a:moveTo>
                <a:lnTo>
                  <a:pt x="1596517" y="0"/>
                </a:lnTo>
                <a:lnTo>
                  <a:pt x="1596517" y="1390966"/>
                </a:lnTo>
                <a:lnTo>
                  <a:pt x="0" y="1390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5" name="Group 15"/>
          <p:cNvGrpSpPr/>
          <p:nvPr/>
        </p:nvGrpSpPr>
        <p:grpSpPr>
          <a:xfrm>
            <a:off x="8652563" y="3701306"/>
            <a:ext cx="1512484" cy="1299791"/>
            <a:chOff x="0" y="0"/>
            <a:chExt cx="812800" cy="698500"/>
          </a:xfrm>
        </p:grpSpPr>
        <p:sp>
          <p:nvSpPr>
            <p:cNvPr id="16" name="Freeform 1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85725" cap="sq">
              <a:solidFill>
                <a:srgbClr val="FFA916"/>
              </a:solidFill>
              <a:prstDash val="solid"/>
              <a:miter/>
            </a:ln>
          </p:spPr>
        </p:sp>
        <p:sp>
          <p:nvSpPr>
            <p:cNvPr id="17" name="TextBox 17"/>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8652563" y="5515447"/>
            <a:ext cx="1512484" cy="1299791"/>
            <a:chOff x="0" y="0"/>
            <a:chExt cx="812800" cy="698500"/>
          </a:xfrm>
        </p:grpSpPr>
        <p:sp>
          <p:nvSpPr>
            <p:cNvPr id="19" name="Freeform 1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85725" cap="sq">
              <a:solidFill>
                <a:srgbClr val="FFA916"/>
              </a:solidFill>
              <a:prstDash val="solid"/>
              <a:miter/>
            </a:ln>
          </p:spPr>
        </p:sp>
        <p:sp>
          <p:nvSpPr>
            <p:cNvPr id="20" name="TextBox 20"/>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8652563" y="7333778"/>
            <a:ext cx="1512484" cy="1299791"/>
            <a:chOff x="0" y="0"/>
            <a:chExt cx="812800" cy="698500"/>
          </a:xfrm>
        </p:grpSpPr>
        <p:sp>
          <p:nvSpPr>
            <p:cNvPr id="22" name="Freeform 2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85725" cap="sq">
              <a:solidFill>
                <a:srgbClr val="FFA916"/>
              </a:solidFill>
              <a:prstDash val="solid"/>
              <a:miter/>
            </a:ln>
          </p:spPr>
        </p:sp>
        <p:sp>
          <p:nvSpPr>
            <p:cNvPr id="23" name="TextBox 23"/>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5272397" y="4084857"/>
            <a:ext cx="749711" cy="749711"/>
          </a:xfrm>
          <a:custGeom>
            <a:avLst/>
            <a:gdLst/>
            <a:ahLst/>
            <a:cxnLst/>
            <a:rect l="l" t="t" r="r" b="b"/>
            <a:pathLst>
              <a:path w="749711" h="749711">
                <a:moveTo>
                  <a:pt x="0" y="0"/>
                </a:moveTo>
                <a:lnTo>
                  <a:pt x="749710" y="0"/>
                </a:lnTo>
                <a:lnTo>
                  <a:pt x="749710" y="749711"/>
                </a:lnTo>
                <a:lnTo>
                  <a:pt x="0" y="7497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6022107" y="5804748"/>
            <a:ext cx="795103" cy="795103"/>
          </a:xfrm>
          <a:custGeom>
            <a:avLst/>
            <a:gdLst/>
            <a:ahLst/>
            <a:cxnLst/>
            <a:rect l="l" t="t" r="r" b="b"/>
            <a:pathLst>
              <a:path w="795103" h="795103">
                <a:moveTo>
                  <a:pt x="0" y="0"/>
                </a:moveTo>
                <a:lnTo>
                  <a:pt x="795103" y="0"/>
                </a:lnTo>
                <a:lnTo>
                  <a:pt x="795103" y="795103"/>
                </a:lnTo>
                <a:lnTo>
                  <a:pt x="0" y="7951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6" name="Freeform 26"/>
          <p:cNvSpPr/>
          <p:nvPr/>
        </p:nvSpPr>
        <p:spPr>
          <a:xfrm>
            <a:off x="5272397" y="7586764"/>
            <a:ext cx="734214" cy="757898"/>
          </a:xfrm>
          <a:custGeom>
            <a:avLst/>
            <a:gdLst/>
            <a:ahLst/>
            <a:cxnLst/>
            <a:rect l="l" t="t" r="r" b="b"/>
            <a:pathLst>
              <a:path w="734214" h="757898">
                <a:moveTo>
                  <a:pt x="0" y="0"/>
                </a:moveTo>
                <a:lnTo>
                  <a:pt x="734214" y="0"/>
                </a:lnTo>
                <a:lnTo>
                  <a:pt x="734214" y="757898"/>
                </a:lnTo>
                <a:lnTo>
                  <a:pt x="0" y="7578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7" name="TextBox 27"/>
          <p:cNvSpPr txBox="1"/>
          <p:nvPr/>
        </p:nvSpPr>
        <p:spPr>
          <a:xfrm>
            <a:off x="2381471" y="1083321"/>
            <a:ext cx="13525059" cy="933450"/>
          </a:xfrm>
          <a:prstGeom prst="rect">
            <a:avLst/>
          </a:prstGeom>
        </p:spPr>
        <p:txBody>
          <a:bodyPr lIns="0" tIns="0" rIns="0" bIns="0" rtlCol="0" anchor="t">
            <a:spAutoFit/>
          </a:bodyPr>
          <a:lstStyle/>
          <a:p>
            <a:pPr algn="ctr">
              <a:lnSpc>
                <a:spcPts val="6899"/>
              </a:lnSpc>
            </a:pPr>
            <a:r>
              <a:rPr lang="en-US" sz="5999">
                <a:solidFill>
                  <a:srgbClr val="FFFFFF"/>
                </a:solidFill>
                <a:latin typeface="Poppins Bold"/>
                <a:ea typeface="Poppins Bold"/>
                <a:cs typeface="Poppins Bold"/>
                <a:sym typeface="Poppins Bold"/>
              </a:rPr>
              <a:t>Cross-Cultural Attitude Strategies</a:t>
            </a:r>
          </a:p>
        </p:txBody>
      </p:sp>
      <p:sp>
        <p:nvSpPr>
          <p:cNvPr id="28" name="TextBox 28"/>
          <p:cNvSpPr txBox="1"/>
          <p:nvPr/>
        </p:nvSpPr>
        <p:spPr>
          <a:xfrm>
            <a:off x="10474665" y="3702953"/>
            <a:ext cx="4954443" cy="543344"/>
          </a:xfrm>
          <a:prstGeom prst="rect">
            <a:avLst/>
          </a:prstGeom>
        </p:spPr>
        <p:txBody>
          <a:bodyPr lIns="0" tIns="0" rIns="0" bIns="0" rtlCol="0" anchor="t">
            <a:spAutoFit/>
          </a:bodyPr>
          <a:lstStyle/>
          <a:p>
            <a:pPr algn="l">
              <a:lnSpc>
                <a:spcPts val="4275"/>
              </a:lnSpc>
              <a:spcBef>
                <a:spcPct val="0"/>
              </a:spcBef>
            </a:pPr>
            <a:r>
              <a:rPr lang="en-US" sz="3053">
                <a:solidFill>
                  <a:srgbClr val="000000"/>
                </a:solidFill>
                <a:latin typeface="Poppins Bold"/>
                <a:ea typeface="Poppins Bold"/>
                <a:cs typeface="Poppins Bold"/>
                <a:sym typeface="Poppins Bold"/>
              </a:rPr>
              <a:t>Practice Openness</a:t>
            </a:r>
          </a:p>
        </p:txBody>
      </p:sp>
      <p:sp>
        <p:nvSpPr>
          <p:cNvPr id="29" name="TextBox 29"/>
          <p:cNvSpPr txBox="1"/>
          <p:nvPr/>
        </p:nvSpPr>
        <p:spPr>
          <a:xfrm>
            <a:off x="9014682" y="3807890"/>
            <a:ext cx="788247" cy="934224"/>
          </a:xfrm>
          <a:prstGeom prst="rect">
            <a:avLst/>
          </a:prstGeom>
        </p:spPr>
        <p:txBody>
          <a:bodyPr lIns="0" tIns="0" rIns="0" bIns="0" rtlCol="0" anchor="t">
            <a:spAutoFit/>
          </a:bodyPr>
          <a:lstStyle/>
          <a:p>
            <a:pPr algn="ctr">
              <a:lnSpc>
                <a:spcPts val="7182"/>
              </a:lnSpc>
              <a:spcBef>
                <a:spcPct val="0"/>
              </a:spcBef>
            </a:pPr>
            <a:r>
              <a:rPr lang="en-US" sz="5130">
                <a:solidFill>
                  <a:srgbClr val="FFFFFF"/>
                </a:solidFill>
                <a:latin typeface="Poppins Bold"/>
                <a:ea typeface="Poppins Bold"/>
                <a:cs typeface="Poppins Bold"/>
                <a:sym typeface="Poppins Bold"/>
              </a:rPr>
              <a:t>01</a:t>
            </a:r>
          </a:p>
        </p:txBody>
      </p:sp>
      <p:sp>
        <p:nvSpPr>
          <p:cNvPr id="30" name="TextBox 30"/>
          <p:cNvSpPr txBox="1"/>
          <p:nvPr/>
        </p:nvSpPr>
        <p:spPr>
          <a:xfrm>
            <a:off x="8799430" y="5622031"/>
            <a:ext cx="1218752" cy="934224"/>
          </a:xfrm>
          <a:prstGeom prst="rect">
            <a:avLst/>
          </a:prstGeom>
        </p:spPr>
        <p:txBody>
          <a:bodyPr lIns="0" tIns="0" rIns="0" bIns="0" rtlCol="0" anchor="t">
            <a:spAutoFit/>
          </a:bodyPr>
          <a:lstStyle/>
          <a:p>
            <a:pPr algn="ctr">
              <a:lnSpc>
                <a:spcPts val="7182"/>
              </a:lnSpc>
              <a:spcBef>
                <a:spcPct val="0"/>
              </a:spcBef>
            </a:pPr>
            <a:r>
              <a:rPr lang="en-US" sz="5130">
                <a:solidFill>
                  <a:srgbClr val="FFFFFF"/>
                </a:solidFill>
                <a:latin typeface="Poppins Bold"/>
                <a:ea typeface="Poppins Bold"/>
                <a:cs typeface="Poppins Bold"/>
                <a:sym typeface="Poppins Bold"/>
              </a:rPr>
              <a:t>02</a:t>
            </a:r>
          </a:p>
        </p:txBody>
      </p:sp>
      <p:sp>
        <p:nvSpPr>
          <p:cNvPr id="31" name="TextBox 31"/>
          <p:cNvSpPr txBox="1"/>
          <p:nvPr/>
        </p:nvSpPr>
        <p:spPr>
          <a:xfrm>
            <a:off x="8858810" y="7434364"/>
            <a:ext cx="1099992" cy="934224"/>
          </a:xfrm>
          <a:prstGeom prst="rect">
            <a:avLst/>
          </a:prstGeom>
        </p:spPr>
        <p:txBody>
          <a:bodyPr lIns="0" tIns="0" rIns="0" bIns="0" rtlCol="0" anchor="t">
            <a:spAutoFit/>
          </a:bodyPr>
          <a:lstStyle/>
          <a:p>
            <a:pPr algn="ctr">
              <a:lnSpc>
                <a:spcPts val="7182"/>
              </a:lnSpc>
              <a:spcBef>
                <a:spcPct val="0"/>
              </a:spcBef>
            </a:pPr>
            <a:r>
              <a:rPr lang="en-US" sz="5130">
                <a:solidFill>
                  <a:srgbClr val="FFFFFF"/>
                </a:solidFill>
                <a:latin typeface="Poppins Bold"/>
                <a:ea typeface="Poppins Bold"/>
                <a:cs typeface="Poppins Bold"/>
                <a:sym typeface="Poppins Bold"/>
              </a:rPr>
              <a:t>03</a:t>
            </a:r>
          </a:p>
        </p:txBody>
      </p:sp>
      <p:sp>
        <p:nvSpPr>
          <p:cNvPr id="32" name="TextBox 32"/>
          <p:cNvSpPr txBox="1"/>
          <p:nvPr/>
        </p:nvSpPr>
        <p:spPr>
          <a:xfrm>
            <a:off x="10474665" y="5554051"/>
            <a:ext cx="4954443" cy="543344"/>
          </a:xfrm>
          <a:prstGeom prst="rect">
            <a:avLst/>
          </a:prstGeom>
        </p:spPr>
        <p:txBody>
          <a:bodyPr lIns="0" tIns="0" rIns="0" bIns="0" rtlCol="0" anchor="t">
            <a:spAutoFit/>
          </a:bodyPr>
          <a:lstStyle/>
          <a:p>
            <a:pPr algn="l">
              <a:lnSpc>
                <a:spcPts val="4275"/>
              </a:lnSpc>
              <a:spcBef>
                <a:spcPct val="0"/>
              </a:spcBef>
            </a:pPr>
            <a:r>
              <a:rPr lang="en-US" sz="3053">
                <a:solidFill>
                  <a:srgbClr val="000000"/>
                </a:solidFill>
                <a:latin typeface="Poppins Bold"/>
                <a:ea typeface="Poppins Bold"/>
                <a:cs typeface="Poppins Bold"/>
                <a:sym typeface="Poppins Bold"/>
              </a:rPr>
              <a:t>Demonstrate Humility</a:t>
            </a:r>
          </a:p>
        </p:txBody>
      </p:sp>
      <p:sp>
        <p:nvSpPr>
          <p:cNvPr id="33" name="TextBox 33"/>
          <p:cNvSpPr txBox="1"/>
          <p:nvPr/>
        </p:nvSpPr>
        <p:spPr>
          <a:xfrm>
            <a:off x="10474665" y="7335424"/>
            <a:ext cx="5303299" cy="543344"/>
          </a:xfrm>
          <a:prstGeom prst="rect">
            <a:avLst/>
          </a:prstGeom>
        </p:spPr>
        <p:txBody>
          <a:bodyPr lIns="0" tIns="0" rIns="0" bIns="0" rtlCol="0" anchor="t">
            <a:spAutoFit/>
          </a:bodyPr>
          <a:lstStyle/>
          <a:p>
            <a:pPr algn="l">
              <a:lnSpc>
                <a:spcPts val="4275"/>
              </a:lnSpc>
              <a:spcBef>
                <a:spcPct val="0"/>
              </a:spcBef>
            </a:pPr>
            <a:r>
              <a:rPr lang="en-US" sz="3053">
                <a:solidFill>
                  <a:srgbClr val="000000"/>
                </a:solidFill>
                <a:latin typeface="Poppins Bold"/>
                <a:ea typeface="Poppins Bold"/>
                <a:cs typeface="Poppins Bold"/>
                <a:sym typeface="Poppins Bold"/>
              </a:rPr>
              <a:t>Demonstrate Sensitivity </a:t>
            </a:r>
          </a:p>
        </p:txBody>
      </p:sp>
      <p:sp>
        <p:nvSpPr>
          <p:cNvPr id="34" name="TextBox 34"/>
          <p:cNvSpPr txBox="1"/>
          <p:nvPr/>
        </p:nvSpPr>
        <p:spPr>
          <a:xfrm>
            <a:off x="10474665" y="4361276"/>
            <a:ext cx="6784635" cy="304800"/>
          </a:xfrm>
          <a:prstGeom prst="rect">
            <a:avLst/>
          </a:prstGeom>
        </p:spPr>
        <p:txBody>
          <a:bodyPr lIns="0" tIns="0" rIns="0" bIns="0" rtlCol="0" anchor="t">
            <a:spAutoFit/>
          </a:bodyPr>
          <a:lstStyle/>
          <a:p>
            <a:pPr algn="just">
              <a:lnSpc>
                <a:spcPts val="2279"/>
              </a:lnSpc>
            </a:pPr>
            <a:r>
              <a:rPr lang="en-US" sz="1899">
                <a:solidFill>
                  <a:srgbClr val="000000"/>
                </a:solidFill>
                <a:latin typeface="Poppins"/>
                <a:ea typeface="Poppins"/>
                <a:cs typeface="Poppins"/>
                <a:sym typeface="Poppins"/>
              </a:rPr>
              <a:t>Demonstrate acceptance of difference and ambiguity</a:t>
            </a:r>
          </a:p>
        </p:txBody>
      </p:sp>
      <p:sp>
        <p:nvSpPr>
          <p:cNvPr id="35" name="TextBox 35"/>
          <p:cNvSpPr txBox="1"/>
          <p:nvPr/>
        </p:nvSpPr>
        <p:spPr>
          <a:xfrm>
            <a:off x="10474665" y="6212374"/>
            <a:ext cx="6784635" cy="304800"/>
          </a:xfrm>
          <a:prstGeom prst="rect">
            <a:avLst/>
          </a:prstGeom>
        </p:spPr>
        <p:txBody>
          <a:bodyPr lIns="0" tIns="0" rIns="0" bIns="0" rtlCol="0" anchor="t">
            <a:spAutoFit/>
          </a:bodyPr>
          <a:lstStyle/>
          <a:p>
            <a:pPr algn="just">
              <a:lnSpc>
                <a:spcPts val="2279"/>
              </a:lnSpc>
            </a:pPr>
            <a:r>
              <a:rPr lang="en-US" sz="1899">
                <a:solidFill>
                  <a:srgbClr val="000000"/>
                </a:solidFill>
                <a:latin typeface="Poppins"/>
                <a:ea typeface="Poppins"/>
                <a:cs typeface="Poppins"/>
                <a:sym typeface="Poppins"/>
              </a:rPr>
              <a:t>Suspend judgement and have the ability to learn</a:t>
            </a:r>
          </a:p>
        </p:txBody>
      </p:sp>
      <p:sp>
        <p:nvSpPr>
          <p:cNvPr id="36" name="TextBox 36"/>
          <p:cNvSpPr txBox="1"/>
          <p:nvPr/>
        </p:nvSpPr>
        <p:spPr>
          <a:xfrm>
            <a:off x="10474665" y="7993747"/>
            <a:ext cx="6784635" cy="304800"/>
          </a:xfrm>
          <a:prstGeom prst="rect">
            <a:avLst/>
          </a:prstGeom>
        </p:spPr>
        <p:txBody>
          <a:bodyPr lIns="0" tIns="0" rIns="0" bIns="0" rtlCol="0" anchor="t">
            <a:spAutoFit/>
          </a:bodyPr>
          <a:lstStyle/>
          <a:p>
            <a:pPr algn="just">
              <a:lnSpc>
                <a:spcPts val="2279"/>
              </a:lnSpc>
            </a:pPr>
            <a:r>
              <a:rPr lang="en-US" sz="1899">
                <a:solidFill>
                  <a:srgbClr val="000000"/>
                </a:solidFill>
                <a:latin typeface="Poppins"/>
                <a:ea typeface="Poppins"/>
                <a:cs typeface="Poppins"/>
                <a:sym typeface="Poppins"/>
              </a:rPr>
              <a:t>Appreciate cultural differences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95798">
            <a:off x="4899020" y="11022230"/>
            <a:ext cx="13531543" cy="3065584"/>
            <a:chOff x="0" y="0"/>
            <a:chExt cx="3083192" cy="698500"/>
          </a:xfrm>
        </p:grpSpPr>
        <p:sp>
          <p:nvSpPr>
            <p:cNvPr id="3" name="Freeform 3"/>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A916"/>
            </a:solidFill>
          </p:spPr>
        </p:sp>
        <p:sp>
          <p:nvSpPr>
            <p:cNvPr id="4" name="TextBox 4"/>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812304" flipV="1">
            <a:off x="5458552" y="953934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3">
              <a:alphaModFix amt="80000"/>
            </a:blip>
            <a:stretch>
              <a:fillRect/>
            </a:stretch>
          </a:blipFill>
        </p:spPr>
      </p:sp>
      <p:grpSp>
        <p:nvGrpSpPr>
          <p:cNvPr id="6" name="Group 6"/>
          <p:cNvGrpSpPr/>
          <p:nvPr/>
        </p:nvGrpSpPr>
        <p:grpSpPr>
          <a:xfrm rot="-8995798">
            <a:off x="-355651" y="9121343"/>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8998130">
            <a:off x="-5149813" y="-1738765"/>
            <a:ext cx="12822069" cy="690611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998130">
            <a:off x="-5506703" y="-114237"/>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28049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4"/>
            <a:stretch>
              <a:fillRect/>
            </a:stretch>
          </a:blipFill>
        </p:spPr>
      </p:sp>
      <p:grpSp>
        <p:nvGrpSpPr>
          <p:cNvPr id="16" name="Group 16"/>
          <p:cNvGrpSpPr/>
          <p:nvPr/>
        </p:nvGrpSpPr>
        <p:grpSpPr>
          <a:xfrm>
            <a:off x="478181"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1B8694"/>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01996"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5"/>
              <a:stretch>
                <a:fillRect l="-54651" r="-18663"/>
              </a:stretch>
            </a:blipFill>
          </p:spPr>
        </p:sp>
      </p:grpSp>
      <p:sp>
        <p:nvSpPr>
          <p:cNvPr id="21" name="Freeform 21"/>
          <p:cNvSpPr/>
          <p:nvPr/>
        </p:nvSpPr>
        <p:spPr>
          <a:xfrm rot="1792715">
            <a:off x="-615248" y="838449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3">
              <a:alphaModFix amt="80000"/>
            </a:blip>
            <a:stretch>
              <a:fillRect/>
            </a:stretch>
          </a:blipFill>
        </p:spPr>
      </p:sp>
      <p:sp>
        <p:nvSpPr>
          <p:cNvPr id="22" name="Freeform 22"/>
          <p:cNvSpPr/>
          <p:nvPr/>
        </p:nvSpPr>
        <p:spPr>
          <a:xfrm rot="-1792182">
            <a:off x="3792011" y="8530453"/>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3">
              <a:alphaModFix amt="80000"/>
            </a:blip>
            <a:stretch>
              <a:fillRect/>
            </a:stretch>
          </a:blipFill>
        </p:spPr>
      </p:sp>
      <p:grpSp>
        <p:nvGrpSpPr>
          <p:cNvPr id="23" name="Group 23"/>
          <p:cNvGrpSpPr/>
          <p:nvPr/>
        </p:nvGrpSpPr>
        <p:grpSpPr>
          <a:xfrm>
            <a:off x="12885572" y="6114069"/>
            <a:ext cx="4373728" cy="2849668"/>
            <a:chOff x="0" y="0"/>
            <a:chExt cx="1151928" cy="750530"/>
          </a:xfrm>
        </p:grpSpPr>
        <p:sp>
          <p:nvSpPr>
            <p:cNvPr id="24" name="Freeform 24"/>
            <p:cNvSpPr/>
            <p:nvPr/>
          </p:nvSpPr>
          <p:spPr>
            <a:xfrm>
              <a:off x="0" y="0"/>
              <a:ext cx="1151929" cy="750530"/>
            </a:xfrm>
            <a:custGeom>
              <a:avLst/>
              <a:gdLst/>
              <a:ahLst/>
              <a:cxnLst/>
              <a:rect l="l" t="t" r="r" b="b"/>
              <a:pathLst>
                <a:path w="1151929" h="750530">
                  <a:moveTo>
                    <a:pt x="0" y="0"/>
                  </a:moveTo>
                  <a:lnTo>
                    <a:pt x="1151929" y="0"/>
                  </a:lnTo>
                  <a:lnTo>
                    <a:pt x="1151929" y="750530"/>
                  </a:lnTo>
                  <a:lnTo>
                    <a:pt x="0" y="750530"/>
                  </a:lnTo>
                  <a:close/>
                </a:path>
              </a:pathLst>
            </a:custGeom>
            <a:solidFill>
              <a:srgbClr val="FFA916"/>
            </a:solidFill>
          </p:spPr>
        </p:sp>
        <p:sp>
          <p:nvSpPr>
            <p:cNvPr id="25" name="TextBox 25"/>
            <p:cNvSpPr txBox="1"/>
            <p:nvPr/>
          </p:nvSpPr>
          <p:spPr>
            <a:xfrm>
              <a:off x="0" y="-57150"/>
              <a:ext cx="1151928" cy="80768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8848604" y="3791662"/>
            <a:ext cx="4415824" cy="2490788"/>
            <a:chOff x="0" y="0"/>
            <a:chExt cx="1163015" cy="656010"/>
          </a:xfrm>
        </p:grpSpPr>
        <p:sp>
          <p:nvSpPr>
            <p:cNvPr id="27" name="Freeform 27"/>
            <p:cNvSpPr/>
            <p:nvPr/>
          </p:nvSpPr>
          <p:spPr>
            <a:xfrm>
              <a:off x="0" y="0"/>
              <a:ext cx="1163015" cy="656010"/>
            </a:xfrm>
            <a:custGeom>
              <a:avLst/>
              <a:gdLst/>
              <a:ahLst/>
              <a:cxnLst/>
              <a:rect l="l" t="t" r="r" b="b"/>
              <a:pathLst>
                <a:path w="1163015" h="656010">
                  <a:moveTo>
                    <a:pt x="0" y="0"/>
                  </a:moveTo>
                  <a:lnTo>
                    <a:pt x="1163015" y="0"/>
                  </a:lnTo>
                  <a:lnTo>
                    <a:pt x="1163015" y="656010"/>
                  </a:lnTo>
                  <a:lnTo>
                    <a:pt x="0" y="656010"/>
                  </a:lnTo>
                  <a:close/>
                </a:path>
              </a:pathLst>
            </a:custGeom>
            <a:solidFill>
              <a:srgbClr val="FFA916"/>
            </a:solidFill>
          </p:spPr>
        </p:sp>
        <p:sp>
          <p:nvSpPr>
            <p:cNvPr id="28" name="TextBox 28"/>
            <p:cNvSpPr txBox="1"/>
            <p:nvPr/>
          </p:nvSpPr>
          <p:spPr>
            <a:xfrm>
              <a:off x="0" y="-57150"/>
              <a:ext cx="1163015" cy="71316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8848604" y="6282450"/>
            <a:ext cx="4205348" cy="2681288"/>
            <a:chOff x="0" y="0"/>
            <a:chExt cx="1107581" cy="706183"/>
          </a:xfrm>
        </p:grpSpPr>
        <p:sp>
          <p:nvSpPr>
            <p:cNvPr id="30" name="Freeform 30"/>
            <p:cNvSpPr/>
            <p:nvPr/>
          </p:nvSpPr>
          <p:spPr>
            <a:xfrm>
              <a:off x="0" y="0"/>
              <a:ext cx="1107581" cy="706183"/>
            </a:xfrm>
            <a:custGeom>
              <a:avLst/>
              <a:gdLst/>
              <a:ahLst/>
              <a:cxnLst/>
              <a:rect l="l" t="t" r="r" b="b"/>
              <a:pathLst>
                <a:path w="1107581" h="706183">
                  <a:moveTo>
                    <a:pt x="0" y="0"/>
                  </a:moveTo>
                  <a:lnTo>
                    <a:pt x="1107581" y="0"/>
                  </a:lnTo>
                  <a:lnTo>
                    <a:pt x="1107581" y="706183"/>
                  </a:lnTo>
                  <a:lnTo>
                    <a:pt x="0" y="706183"/>
                  </a:lnTo>
                  <a:close/>
                </a:path>
              </a:pathLst>
            </a:custGeom>
            <a:solidFill>
              <a:srgbClr val="024A59"/>
            </a:solidFill>
          </p:spPr>
        </p:sp>
        <p:sp>
          <p:nvSpPr>
            <p:cNvPr id="31" name="TextBox 31"/>
            <p:cNvSpPr txBox="1"/>
            <p:nvPr/>
          </p:nvSpPr>
          <p:spPr>
            <a:xfrm>
              <a:off x="0" y="-57150"/>
              <a:ext cx="1107581" cy="763333"/>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053952" y="3791662"/>
            <a:ext cx="4205348" cy="2490788"/>
            <a:chOff x="0" y="0"/>
            <a:chExt cx="1107581" cy="656010"/>
          </a:xfrm>
        </p:grpSpPr>
        <p:sp>
          <p:nvSpPr>
            <p:cNvPr id="33" name="Freeform 33"/>
            <p:cNvSpPr/>
            <p:nvPr/>
          </p:nvSpPr>
          <p:spPr>
            <a:xfrm>
              <a:off x="0" y="0"/>
              <a:ext cx="1107581" cy="656010"/>
            </a:xfrm>
            <a:custGeom>
              <a:avLst/>
              <a:gdLst/>
              <a:ahLst/>
              <a:cxnLst/>
              <a:rect l="l" t="t" r="r" b="b"/>
              <a:pathLst>
                <a:path w="1107581" h="656010">
                  <a:moveTo>
                    <a:pt x="0" y="0"/>
                  </a:moveTo>
                  <a:lnTo>
                    <a:pt x="1107581" y="0"/>
                  </a:lnTo>
                  <a:lnTo>
                    <a:pt x="1107581" y="656010"/>
                  </a:lnTo>
                  <a:lnTo>
                    <a:pt x="0" y="656010"/>
                  </a:lnTo>
                  <a:close/>
                </a:path>
              </a:pathLst>
            </a:custGeom>
            <a:solidFill>
              <a:srgbClr val="024A59"/>
            </a:solidFill>
          </p:spPr>
        </p:sp>
        <p:sp>
          <p:nvSpPr>
            <p:cNvPr id="34" name="TextBox 34"/>
            <p:cNvSpPr txBox="1"/>
            <p:nvPr/>
          </p:nvSpPr>
          <p:spPr>
            <a:xfrm>
              <a:off x="0" y="-57150"/>
              <a:ext cx="1107581" cy="71316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8848604" y="1474928"/>
            <a:ext cx="8410696" cy="1669034"/>
          </a:xfrm>
          <a:prstGeom prst="rect">
            <a:avLst/>
          </a:prstGeom>
        </p:spPr>
        <p:txBody>
          <a:bodyPr lIns="0" tIns="0" rIns="0" bIns="0" rtlCol="0" anchor="t">
            <a:spAutoFit/>
          </a:bodyPr>
          <a:lstStyle/>
          <a:p>
            <a:pPr algn="r">
              <a:lnSpc>
                <a:spcPts val="6327"/>
              </a:lnSpc>
            </a:pPr>
            <a:r>
              <a:rPr lang="en-US" sz="5599" spc="-167">
                <a:solidFill>
                  <a:srgbClr val="000000"/>
                </a:solidFill>
                <a:latin typeface="Poppins Bold"/>
                <a:ea typeface="Poppins Bold"/>
                <a:cs typeface="Poppins Bold"/>
                <a:sym typeface="Poppins Bold"/>
              </a:rPr>
              <a:t>Unconventional Family Compositions</a:t>
            </a:r>
          </a:p>
        </p:txBody>
      </p:sp>
      <p:grpSp>
        <p:nvGrpSpPr>
          <p:cNvPr id="36" name="Group 36"/>
          <p:cNvGrpSpPr/>
          <p:nvPr/>
        </p:nvGrpSpPr>
        <p:grpSpPr>
          <a:xfrm>
            <a:off x="8995224" y="4003216"/>
            <a:ext cx="3901228" cy="703712"/>
            <a:chOff x="0" y="0"/>
            <a:chExt cx="5201637" cy="938283"/>
          </a:xfrm>
        </p:grpSpPr>
        <p:grpSp>
          <p:nvGrpSpPr>
            <p:cNvPr id="37" name="Group 37"/>
            <p:cNvGrpSpPr/>
            <p:nvPr/>
          </p:nvGrpSpPr>
          <p:grpSpPr>
            <a:xfrm>
              <a:off x="0" y="0"/>
              <a:ext cx="806337" cy="938283"/>
              <a:chOff x="0" y="0"/>
              <a:chExt cx="698500" cy="812800"/>
            </a:xfrm>
          </p:grpSpPr>
          <p:sp>
            <p:nvSpPr>
              <p:cNvPr id="38" name="Freeform 3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39" name="TextBox 39"/>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40" name="Freeform 40"/>
            <p:cNvSpPr/>
            <p:nvPr/>
          </p:nvSpPr>
          <p:spPr>
            <a:xfrm>
              <a:off x="102953" y="168926"/>
              <a:ext cx="600432" cy="600432"/>
            </a:xfrm>
            <a:custGeom>
              <a:avLst/>
              <a:gdLst/>
              <a:ahLst/>
              <a:cxnLst/>
              <a:rect l="l" t="t" r="r" b="b"/>
              <a:pathLst>
                <a:path w="600432" h="600432">
                  <a:moveTo>
                    <a:pt x="0" y="0"/>
                  </a:moveTo>
                  <a:lnTo>
                    <a:pt x="600431" y="0"/>
                  </a:lnTo>
                  <a:lnTo>
                    <a:pt x="600431" y="600431"/>
                  </a:lnTo>
                  <a:lnTo>
                    <a:pt x="0" y="6004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TextBox 41"/>
            <p:cNvSpPr txBox="1"/>
            <p:nvPr/>
          </p:nvSpPr>
          <p:spPr>
            <a:xfrm>
              <a:off x="1069283" y="270787"/>
              <a:ext cx="4132354" cy="414232"/>
            </a:xfrm>
            <a:prstGeom prst="rect">
              <a:avLst/>
            </a:prstGeom>
          </p:spPr>
          <p:txBody>
            <a:bodyPr lIns="0" tIns="0" rIns="0" bIns="0" rtlCol="0" anchor="t">
              <a:spAutoFit/>
            </a:bodyPr>
            <a:lstStyle/>
            <a:p>
              <a:pPr algn="l">
                <a:lnSpc>
                  <a:spcPts val="2260"/>
                </a:lnSpc>
              </a:pPr>
              <a:r>
                <a:rPr lang="en-US" sz="2000" spc="-60">
                  <a:solidFill>
                    <a:srgbClr val="000000"/>
                  </a:solidFill>
                  <a:latin typeface="Poppins Bold"/>
                  <a:ea typeface="Poppins Bold"/>
                  <a:cs typeface="Poppins Bold"/>
                  <a:sym typeface="Poppins Bold"/>
                </a:rPr>
                <a:t>Length of time in custody</a:t>
              </a:r>
            </a:p>
          </p:txBody>
        </p:sp>
      </p:grpSp>
      <p:grpSp>
        <p:nvGrpSpPr>
          <p:cNvPr id="42" name="Group 42"/>
          <p:cNvGrpSpPr/>
          <p:nvPr/>
        </p:nvGrpSpPr>
        <p:grpSpPr>
          <a:xfrm>
            <a:off x="8995224" y="6473471"/>
            <a:ext cx="4021006" cy="799514"/>
            <a:chOff x="0" y="0"/>
            <a:chExt cx="5361342" cy="1066019"/>
          </a:xfrm>
        </p:grpSpPr>
        <p:grpSp>
          <p:nvGrpSpPr>
            <p:cNvPr id="43" name="Group 43"/>
            <p:cNvGrpSpPr/>
            <p:nvPr/>
          </p:nvGrpSpPr>
          <p:grpSpPr>
            <a:xfrm>
              <a:off x="0" y="0"/>
              <a:ext cx="806337" cy="938283"/>
              <a:chOff x="0" y="0"/>
              <a:chExt cx="698500" cy="812800"/>
            </a:xfrm>
          </p:grpSpPr>
          <p:sp>
            <p:nvSpPr>
              <p:cNvPr id="44" name="Freeform 4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A916"/>
              </a:solidFill>
            </p:spPr>
          </p:sp>
          <p:sp>
            <p:nvSpPr>
              <p:cNvPr id="45" name="TextBox 4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46" name="Freeform 46"/>
            <p:cNvSpPr/>
            <p:nvPr/>
          </p:nvSpPr>
          <p:spPr>
            <a:xfrm>
              <a:off x="102953" y="168926"/>
              <a:ext cx="600432" cy="600432"/>
            </a:xfrm>
            <a:custGeom>
              <a:avLst/>
              <a:gdLst/>
              <a:ahLst/>
              <a:cxnLst/>
              <a:rect l="l" t="t" r="r" b="b"/>
              <a:pathLst>
                <a:path w="600432" h="600432">
                  <a:moveTo>
                    <a:pt x="0" y="0"/>
                  </a:moveTo>
                  <a:lnTo>
                    <a:pt x="600431" y="0"/>
                  </a:lnTo>
                  <a:lnTo>
                    <a:pt x="600431" y="600431"/>
                  </a:lnTo>
                  <a:lnTo>
                    <a:pt x="0" y="6004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7" name="TextBox 47"/>
            <p:cNvSpPr txBox="1"/>
            <p:nvPr/>
          </p:nvSpPr>
          <p:spPr>
            <a:xfrm>
              <a:off x="1069283" y="270787"/>
              <a:ext cx="4292058" cy="795232"/>
            </a:xfrm>
            <a:prstGeom prst="rect">
              <a:avLst/>
            </a:prstGeom>
          </p:spPr>
          <p:txBody>
            <a:bodyPr lIns="0" tIns="0" rIns="0" bIns="0" rtlCol="0" anchor="t">
              <a:spAutoFit/>
            </a:bodyPr>
            <a:lstStyle/>
            <a:p>
              <a:pPr algn="l">
                <a:lnSpc>
                  <a:spcPts val="2260"/>
                </a:lnSpc>
              </a:pPr>
              <a:r>
                <a:rPr lang="en-US" sz="2000" spc="-60">
                  <a:solidFill>
                    <a:srgbClr val="FFFFFF"/>
                  </a:solidFill>
                  <a:latin typeface="Poppins Bold"/>
                  <a:ea typeface="Poppins Bold"/>
                  <a:cs typeface="Poppins Bold"/>
                  <a:sym typeface="Poppins Bold"/>
                </a:rPr>
                <a:t>Consistent living situation</a:t>
              </a:r>
            </a:p>
          </p:txBody>
        </p:sp>
      </p:grpSp>
      <p:grpSp>
        <p:nvGrpSpPr>
          <p:cNvPr id="48" name="Group 48"/>
          <p:cNvGrpSpPr/>
          <p:nvPr/>
        </p:nvGrpSpPr>
        <p:grpSpPr>
          <a:xfrm>
            <a:off x="13178637" y="4003216"/>
            <a:ext cx="3923163" cy="703712"/>
            <a:chOff x="0" y="0"/>
            <a:chExt cx="5230884" cy="938283"/>
          </a:xfrm>
        </p:grpSpPr>
        <p:grpSp>
          <p:nvGrpSpPr>
            <p:cNvPr id="49" name="Group 49"/>
            <p:cNvGrpSpPr/>
            <p:nvPr/>
          </p:nvGrpSpPr>
          <p:grpSpPr>
            <a:xfrm>
              <a:off x="0" y="0"/>
              <a:ext cx="806337" cy="938283"/>
              <a:chOff x="0" y="0"/>
              <a:chExt cx="698500" cy="812800"/>
            </a:xfrm>
          </p:grpSpPr>
          <p:sp>
            <p:nvSpPr>
              <p:cNvPr id="50" name="Freeform 5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A916"/>
              </a:solidFill>
            </p:spPr>
          </p:sp>
          <p:sp>
            <p:nvSpPr>
              <p:cNvPr id="51" name="TextBox 51"/>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52" name="Freeform 52"/>
            <p:cNvSpPr/>
            <p:nvPr/>
          </p:nvSpPr>
          <p:spPr>
            <a:xfrm>
              <a:off x="114388" y="168926"/>
              <a:ext cx="600432" cy="600432"/>
            </a:xfrm>
            <a:custGeom>
              <a:avLst/>
              <a:gdLst/>
              <a:ahLst/>
              <a:cxnLst/>
              <a:rect l="l" t="t" r="r" b="b"/>
              <a:pathLst>
                <a:path w="600432" h="600432">
                  <a:moveTo>
                    <a:pt x="0" y="0"/>
                  </a:moveTo>
                  <a:lnTo>
                    <a:pt x="600432" y="0"/>
                  </a:lnTo>
                  <a:lnTo>
                    <a:pt x="600432" y="600431"/>
                  </a:lnTo>
                  <a:lnTo>
                    <a:pt x="0" y="6004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3" name="TextBox 53"/>
            <p:cNvSpPr txBox="1"/>
            <p:nvPr/>
          </p:nvSpPr>
          <p:spPr>
            <a:xfrm>
              <a:off x="1073037" y="270787"/>
              <a:ext cx="4157847" cy="414232"/>
            </a:xfrm>
            <a:prstGeom prst="rect">
              <a:avLst/>
            </a:prstGeom>
          </p:spPr>
          <p:txBody>
            <a:bodyPr lIns="0" tIns="0" rIns="0" bIns="0" rtlCol="0" anchor="t">
              <a:spAutoFit/>
            </a:bodyPr>
            <a:lstStyle/>
            <a:p>
              <a:pPr algn="l">
                <a:lnSpc>
                  <a:spcPts val="2260"/>
                </a:lnSpc>
              </a:pPr>
              <a:r>
                <a:rPr lang="en-US" sz="2000" spc="-60">
                  <a:solidFill>
                    <a:srgbClr val="FFFFFF"/>
                  </a:solidFill>
                  <a:latin typeface="Poppins Bold"/>
                  <a:ea typeface="Poppins Bold"/>
                  <a:cs typeface="Poppins Bold"/>
                  <a:sym typeface="Poppins Bold"/>
                </a:rPr>
                <a:t>Services already in place</a:t>
              </a:r>
            </a:p>
          </p:txBody>
        </p:sp>
      </p:grpSp>
      <p:grpSp>
        <p:nvGrpSpPr>
          <p:cNvPr id="54" name="Group 54"/>
          <p:cNvGrpSpPr/>
          <p:nvPr/>
        </p:nvGrpSpPr>
        <p:grpSpPr>
          <a:xfrm>
            <a:off x="13178637" y="6473471"/>
            <a:ext cx="3890347" cy="799514"/>
            <a:chOff x="0" y="0"/>
            <a:chExt cx="5187130" cy="1066019"/>
          </a:xfrm>
        </p:grpSpPr>
        <p:grpSp>
          <p:nvGrpSpPr>
            <p:cNvPr id="55" name="Group 55"/>
            <p:cNvGrpSpPr/>
            <p:nvPr/>
          </p:nvGrpSpPr>
          <p:grpSpPr>
            <a:xfrm>
              <a:off x="0" y="0"/>
              <a:ext cx="806337" cy="938283"/>
              <a:chOff x="0" y="0"/>
              <a:chExt cx="698500" cy="812800"/>
            </a:xfrm>
          </p:grpSpPr>
          <p:sp>
            <p:nvSpPr>
              <p:cNvPr id="56" name="Freeform 5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57" name="TextBox 57"/>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58" name="Freeform 58"/>
            <p:cNvSpPr/>
            <p:nvPr/>
          </p:nvSpPr>
          <p:spPr>
            <a:xfrm>
              <a:off x="102953" y="168926"/>
              <a:ext cx="600432" cy="600432"/>
            </a:xfrm>
            <a:custGeom>
              <a:avLst/>
              <a:gdLst/>
              <a:ahLst/>
              <a:cxnLst/>
              <a:rect l="l" t="t" r="r" b="b"/>
              <a:pathLst>
                <a:path w="600432" h="600432">
                  <a:moveTo>
                    <a:pt x="0" y="0"/>
                  </a:moveTo>
                  <a:lnTo>
                    <a:pt x="600431" y="0"/>
                  </a:lnTo>
                  <a:lnTo>
                    <a:pt x="600431" y="600431"/>
                  </a:lnTo>
                  <a:lnTo>
                    <a:pt x="0" y="6004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9" name="TextBox 59"/>
            <p:cNvSpPr txBox="1"/>
            <p:nvPr/>
          </p:nvSpPr>
          <p:spPr>
            <a:xfrm>
              <a:off x="1044462" y="270787"/>
              <a:ext cx="4142668" cy="795232"/>
            </a:xfrm>
            <a:prstGeom prst="rect">
              <a:avLst/>
            </a:prstGeom>
          </p:spPr>
          <p:txBody>
            <a:bodyPr lIns="0" tIns="0" rIns="0" bIns="0" rtlCol="0" anchor="t">
              <a:spAutoFit/>
            </a:bodyPr>
            <a:lstStyle/>
            <a:p>
              <a:pPr algn="l">
                <a:lnSpc>
                  <a:spcPts val="2260"/>
                </a:lnSpc>
              </a:pPr>
              <a:r>
                <a:rPr lang="en-US" sz="2000" spc="-60">
                  <a:solidFill>
                    <a:srgbClr val="000000"/>
                  </a:solidFill>
                  <a:latin typeface="Poppins Bold"/>
                  <a:ea typeface="Poppins Bold"/>
                  <a:cs typeface="Poppins Bold"/>
                  <a:sym typeface="Poppins Bold"/>
                </a:rPr>
                <a:t>“Family” looks different for everyone</a:t>
              </a:r>
            </a:p>
          </p:txBody>
        </p:sp>
      </p:grpSp>
      <p:sp>
        <p:nvSpPr>
          <p:cNvPr id="60" name="TextBox 60"/>
          <p:cNvSpPr txBox="1"/>
          <p:nvPr/>
        </p:nvSpPr>
        <p:spPr>
          <a:xfrm>
            <a:off x="9121216" y="4941096"/>
            <a:ext cx="3649244" cy="1088136"/>
          </a:xfrm>
          <a:prstGeom prst="rect">
            <a:avLst/>
          </a:prstGeom>
        </p:spPr>
        <p:txBody>
          <a:bodyPr lIns="0" tIns="0" rIns="0" bIns="0" rtlCol="0" anchor="t">
            <a:spAutoFit/>
          </a:bodyPr>
          <a:lstStyle/>
          <a:p>
            <a:pPr algn="ctr">
              <a:lnSpc>
                <a:spcPts val="2142"/>
              </a:lnSpc>
            </a:pPr>
            <a:r>
              <a:rPr lang="en-US" sz="1800">
                <a:solidFill>
                  <a:srgbClr val="000000"/>
                </a:solidFill>
                <a:latin typeface="Poppins"/>
                <a:ea typeface="Poppins"/>
                <a:cs typeface="Poppins"/>
                <a:sym typeface="Poppins"/>
              </a:rPr>
              <a:t>Accepting this living situation may provide continuity and stability for the youth and family.</a:t>
            </a:r>
          </a:p>
        </p:txBody>
      </p:sp>
      <p:sp>
        <p:nvSpPr>
          <p:cNvPr id="61" name="TextBox 61"/>
          <p:cNvSpPr txBox="1"/>
          <p:nvPr/>
        </p:nvSpPr>
        <p:spPr>
          <a:xfrm>
            <a:off x="13302201" y="7484117"/>
            <a:ext cx="3643218" cy="821436"/>
          </a:xfrm>
          <a:prstGeom prst="rect">
            <a:avLst/>
          </a:prstGeom>
        </p:spPr>
        <p:txBody>
          <a:bodyPr lIns="0" tIns="0" rIns="0" bIns="0" rtlCol="0" anchor="t">
            <a:spAutoFit/>
          </a:bodyPr>
          <a:lstStyle/>
          <a:p>
            <a:pPr algn="ctr">
              <a:lnSpc>
                <a:spcPts val="2142"/>
              </a:lnSpc>
            </a:pPr>
            <a:r>
              <a:rPr lang="en-US" sz="1800">
                <a:solidFill>
                  <a:srgbClr val="000000"/>
                </a:solidFill>
                <a:latin typeface="Poppins"/>
                <a:ea typeface="Poppins"/>
                <a:cs typeface="Poppins"/>
                <a:sym typeface="Poppins"/>
              </a:rPr>
              <a:t>This caretaker may be the most familiar “family” the youth has known. </a:t>
            </a:r>
          </a:p>
        </p:txBody>
      </p:sp>
      <p:sp>
        <p:nvSpPr>
          <p:cNvPr id="62" name="TextBox 62"/>
          <p:cNvSpPr txBox="1"/>
          <p:nvPr/>
        </p:nvSpPr>
        <p:spPr>
          <a:xfrm>
            <a:off x="13318609" y="4941096"/>
            <a:ext cx="3676034" cy="821436"/>
          </a:xfrm>
          <a:prstGeom prst="rect">
            <a:avLst/>
          </a:prstGeom>
        </p:spPr>
        <p:txBody>
          <a:bodyPr lIns="0" tIns="0" rIns="0" bIns="0" rtlCol="0" anchor="t">
            <a:spAutoFit/>
          </a:bodyPr>
          <a:lstStyle/>
          <a:p>
            <a:pPr algn="ctr">
              <a:lnSpc>
                <a:spcPts val="2142"/>
              </a:lnSpc>
            </a:pPr>
            <a:r>
              <a:rPr lang="en-US" sz="1800">
                <a:solidFill>
                  <a:srgbClr val="FFFFFF"/>
                </a:solidFill>
                <a:latin typeface="Poppins"/>
                <a:ea typeface="Poppins"/>
                <a:cs typeface="Poppins"/>
                <a:sym typeface="Poppins"/>
              </a:rPr>
              <a:t>Family work may be in progress with both the biological family and the identified caretaker. </a:t>
            </a:r>
          </a:p>
        </p:txBody>
      </p:sp>
      <p:sp>
        <p:nvSpPr>
          <p:cNvPr id="63" name="TextBox 63"/>
          <p:cNvSpPr txBox="1"/>
          <p:nvPr/>
        </p:nvSpPr>
        <p:spPr>
          <a:xfrm>
            <a:off x="9186545" y="7519853"/>
            <a:ext cx="3638364" cy="1088136"/>
          </a:xfrm>
          <a:prstGeom prst="rect">
            <a:avLst/>
          </a:prstGeom>
        </p:spPr>
        <p:txBody>
          <a:bodyPr lIns="0" tIns="0" rIns="0" bIns="0" rtlCol="0" anchor="t">
            <a:spAutoFit/>
          </a:bodyPr>
          <a:lstStyle/>
          <a:p>
            <a:pPr algn="ctr">
              <a:lnSpc>
                <a:spcPts val="2142"/>
              </a:lnSpc>
            </a:pPr>
            <a:r>
              <a:rPr lang="en-US" sz="1800">
                <a:solidFill>
                  <a:srgbClr val="FFFFFF"/>
                </a:solidFill>
                <a:latin typeface="Poppins"/>
                <a:ea typeface="Poppins"/>
                <a:cs typeface="Poppins"/>
                <a:sym typeface="Poppins"/>
              </a:rPr>
              <a:t>The current living situation with this caretaker may be the most consistent and appropriate living situation the youth has.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3">
              <a:extLst>
                <a:ext uri="{96DAC541-7B7A-43D3-8B79-37D633B846F1}">
                  <asvg:svgBlip xmlns:asvg="http://schemas.microsoft.com/office/drawing/2016/SVG/main" r:embed="rId4"/>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3">
              <a:extLst>
                <a:ext uri="{96DAC541-7B7A-43D3-8B79-37D633B846F1}">
                  <asvg:svgBlip xmlns:asvg="http://schemas.microsoft.com/office/drawing/2016/SVG/main" r:embed="rId4"/>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28700" y="4168374"/>
            <a:ext cx="3030795" cy="4178810"/>
            <a:chOff x="0" y="0"/>
            <a:chExt cx="901268" cy="1242653"/>
          </a:xfrm>
        </p:grpSpPr>
        <p:sp>
          <p:nvSpPr>
            <p:cNvPr id="11" name="Freeform 11"/>
            <p:cNvSpPr/>
            <p:nvPr/>
          </p:nvSpPr>
          <p:spPr>
            <a:xfrm>
              <a:off x="0" y="0"/>
              <a:ext cx="901268" cy="1242653"/>
            </a:xfrm>
            <a:custGeom>
              <a:avLst/>
              <a:gdLst/>
              <a:ahLst/>
              <a:cxnLst/>
              <a:rect l="l" t="t" r="r" b="b"/>
              <a:pathLst>
                <a:path w="901268" h="1242653">
                  <a:moveTo>
                    <a:pt x="0" y="0"/>
                  </a:moveTo>
                  <a:lnTo>
                    <a:pt x="901268" y="0"/>
                  </a:lnTo>
                  <a:lnTo>
                    <a:pt x="901268" y="1242653"/>
                  </a:lnTo>
                  <a:lnTo>
                    <a:pt x="0" y="1242653"/>
                  </a:lnTo>
                  <a:close/>
                </a:path>
              </a:pathLst>
            </a:custGeom>
            <a:solidFill>
              <a:srgbClr val="024A59"/>
            </a:solidFill>
          </p:spPr>
        </p:sp>
        <p:sp>
          <p:nvSpPr>
            <p:cNvPr id="12" name="TextBox 12"/>
            <p:cNvSpPr txBox="1"/>
            <p:nvPr/>
          </p:nvSpPr>
          <p:spPr>
            <a:xfrm>
              <a:off x="0" y="-57150"/>
              <a:ext cx="901268" cy="1299803"/>
            </a:xfrm>
            <a:prstGeom prst="rect">
              <a:avLst/>
            </a:prstGeom>
          </p:spPr>
          <p:txBody>
            <a:bodyPr lIns="44992" tIns="44992" rIns="44992" bIns="44992" rtlCol="0" anchor="ctr"/>
            <a:lstStyle/>
            <a:p>
              <a:pPr algn="ctr">
                <a:lnSpc>
                  <a:spcPts val="2659"/>
                </a:lnSpc>
              </a:pPr>
              <a:endParaRPr/>
            </a:p>
          </p:txBody>
        </p:sp>
      </p:grpSp>
      <p:grpSp>
        <p:nvGrpSpPr>
          <p:cNvPr id="13" name="Group 13"/>
          <p:cNvGrpSpPr/>
          <p:nvPr/>
        </p:nvGrpSpPr>
        <p:grpSpPr>
          <a:xfrm>
            <a:off x="1662410" y="3410674"/>
            <a:ext cx="1763375" cy="1515401"/>
            <a:chOff x="0" y="0"/>
            <a:chExt cx="812800" cy="698500"/>
          </a:xfrm>
        </p:grpSpPr>
        <p:sp>
          <p:nvSpPr>
            <p:cNvPr id="14" name="Freeform 1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A916"/>
            </a:solidFill>
            <a:ln w="66675" cap="sq">
              <a:solidFill>
                <a:srgbClr val="FFFFFF"/>
              </a:solidFill>
              <a:prstDash val="solid"/>
              <a:miter/>
            </a:ln>
          </p:spPr>
        </p:sp>
        <p:sp>
          <p:nvSpPr>
            <p:cNvPr id="15" name="TextBox 15"/>
            <p:cNvSpPr txBox="1"/>
            <p:nvPr/>
          </p:nvSpPr>
          <p:spPr>
            <a:xfrm>
              <a:off x="114300" y="-57150"/>
              <a:ext cx="584200" cy="755650"/>
            </a:xfrm>
            <a:prstGeom prst="rect">
              <a:avLst/>
            </a:prstGeom>
          </p:spPr>
          <p:txBody>
            <a:bodyPr lIns="44992" tIns="44992" rIns="44992" bIns="44992" rtlCol="0" anchor="ctr"/>
            <a:lstStyle/>
            <a:p>
              <a:pPr algn="ctr">
                <a:lnSpc>
                  <a:spcPts val="2659"/>
                </a:lnSpc>
              </a:pPr>
              <a:endParaRPr/>
            </a:p>
          </p:txBody>
        </p:sp>
      </p:grpSp>
      <p:grpSp>
        <p:nvGrpSpPr>
          <p:cNvPr id="16" name="Group 16"/>
          <p:cNvGrpSpPr/>
          <p:nvPr/>
        </p:nvGrpSpPr>
        <p:grpSpPr>
          <a:xfrm>
            <a:off x="14228505" y="4168374"/>
            <a:ext cx="3030795" cy="4178810"/>
            <a:chOff x="0" y="0"/>
            <a:chExt cx="901268" cy="1242653"/>
          </a:xfrm>
        </p:grpSpPr>
        <p:sp>
          <p:nvSpPr>
            <p:cNvPr id="17" name="Freeform 17"/>
            <p:cNvSpPr/>
            <p:nvPr/>
          </p:nvSpPr>
          <p:spPr>
            <a:xfrm>
              <a:off x="0" y="0"/>
              <a:ext cx="901268" cy="1242653"/>
            </a:xfrm>
            <a:custGeom>
              <a:avLst/>
              <a:gdLst/>
              <a:ahLst/>
              <a:cxnLst/>
              <a:rect l="l" t="t" r="r" b="b"/>
              <a:pathLst>
                <a:path w="901268" h="1242653">
                  <a:moveTo>
                    <a:pt x="0" y="0"/>
                  </a:moveTo>
                  <a:lnTo>
                    <a:pt x="901268" y="0"/>
                  </a:lnTo>
                  <a:lnTo>
                    <a:pt x="901268" y="1242653"/>
                  </a:lnTo>
                  <a:lnTo>
                    <a:pt x="0" y="1242653"/>
                  </a:lnTo>
                  <a:close/>
                </a:path>
              </a:pathLst>
            </a:custGeom>
            <a:solidFill>
              <a:srgbClr val="024A59"/>
            </a:solidFill>
          </p:spPr>
        </p:sp>
        <p:sp>
          <p:nvSpPr>
            <p:cNvPr id="18" name="TextBox 18"/>
            <p:cNvSpPr txBox="1"/>
            <p:nvPr/>
          </p:nvSpPr>
          <p:spPr>
            <a:xfrm>
              <a:off x="0" y="-57150"/>
              <a:ext cx="901268" cy="1299803"/>
            </a:xfrm>
            <a:prstGeom prst="rect">
              <a:avLst/>
            </a:prstGeom>
          </p:spPr>
          <p:txBody>
            <a:bodyPr lIns="44992" tIns="44992" rIns="44992" bIns="44992" rtlCol="0" anchor="ctr"/>
            <a:lstStyle/>
            <a:p>
              <a:pPr algn="ctr">
                <a:lnSpc>
                  <a:spcPts val="2659"/>
                </a:lnSpc>
              </a:pPr>
              <a:endParaRPr/>
            </a:p>
          </p:txBody>
        </p:sp>
      </p:grpSp>
      <p:grpSp>
        <p:nvGrpSpPr>
          <p:cNvPr id="19" name="Group 19"/>
          <p:cNvGrpSpPr/>
          <p:nvPr/>
        </p:nvGrpSpPr>
        <p:grpSpPr>
          <a:xfrm>
            <a:off x="14862215" y="3410674"/>
            <a:ext cx="1763375" cy="1515401"/>
            <a:chOff x="0" y="0"/>
            <a:chExt cx="812800" cy="698500"/>
          </a:xfrm>
        </p:grpSpPr>
        <p:sp>
          <p:nvSpPr>
            <p:cNvPr id="20" name="Freeform 2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A916"/>
            </a:solidFill>
            <a:ln w="66675" cap="sq">
              <a:solidFill>
                <a:srgbClr val="FFFFFF"/>
              </a:solidFill>
              <a:prstDash val="solid"/>
              <a:miter/>
            </a:ln>
          </p:spPr>
        </p:sp>
        <p:sp>
          <p:nvSpPr>
            <p:cNvPr id="21" name="TextBox 21"/>
            <p:cNvSpPr txBox="1"/>
            <p:nvPr/>
          </p:nvSpPr>
          <p:spPr>
            <a:xfrm>
              <a:off x="114300" y="-57150"/>
              <a:ext cx="584200" cy="755650"/>
            </a:xfrm>
            <a:prstGeom prst="rect">
              <a:avLst/>
            </a:prstGeom>
          </p:spPr>
          <p:txBody>
            <a:bodyPr lIns="44992" tIns="44992" rIns="44992" bIns="44992" rtlCol="0" anchor="ctr"/>
            <a:lstStyle/>
            <a:p>
              <a:pPr algn="ctr">
                <a:lnSpc>
                  <a:spcPts val="2659"/>
                </a:lnSpc>
              </a:pPr>
              <a:endParaRPr/>
            </a:p>
          </p:txBody>
        </p:sp>
      </p:grpSp>
      <p:grpSp>
        <p:nvGrpSpPr>
          <p:cNvPr id="22" name="Group 22"/>
          <p:cNvGrpSpPr/>
          <p:nvPr/>
        </p:nvGrpSpPr>
        <p:grpSpPr>
          <a:xfrm>
            <a:off x="10928553" y="4168374"/>
            <a:ext cx="3030795" cy="4178810"/>
            <a:chOff x="0" y="0"/>
            <a:chExt cx="901268" cy="1242653"/>
          </a:xfrm>
        </p:grpSpPr>
        <p:sp>
          <p:nvSpPr>
            <p:cNvPr id="23" name="Freeform 23"/>
            <p:cNvSpPr/>
            <p:nvPr/>
          </p:nvSpPr>
          <p:spPr>
            <a:xfrm>
              <a:off x="0" y="0"/>
              <a:ext cx="901268" cy="1242653"/>
            </a:xfrm>
            <a:custGeom>
              <a:avLst/>
              <a:gdLst/>
              <a:ahLst/>
              <a:cxnLst/>
              <a:rect l="l" t="t" r="r" b="b"/>
              <a:pathLst>
                <a:path w="901268" h="1242653">
                  <a:moveTo>
                    <a:pt x="0" y="0"/>
                  </a:moveTo>
                  <a:lnTo>
                    <a:pt x="901268" y="0"/>
                  </a:lnTo>
                  <a:lnTo>
                    <a:pt x="901268" y="1242653"/>
                  </a:lnTo>
                  <a:lnTo>
                    <a:pt x="0" y="1242653"/>
                  </a:lnTo>
                  <a:close/>
                </a:path>
              </a:pathLst>
            </a:custGeom>
            <a:solidFill>
              <a:srgbClr val="024A59"/>
            </a:solidFill>
          </p:spPr>
        </p:sp>
        <p:sp>
          <p:nvSpPr>
            <p:cNvPr id="24" name="TextBox 24"/>
            <p:cNvSpPr txBox="1"/>
            <p:nvPr/>
          </p:nvSpPr>
          <p:spPr>
            <a:xfrm>
              <a:off x="0" y="-57150"/>
              <a:ext cx="901268" cy="1299803"/>
            </a:xfrm>
            <a:prstGeom prst="rect">
              <a:avLst/>
            </a:prstGeom>
          </p:spPr>
          <p:txBody>
            <a:bodyPr lIns="44992" tIns="44992" rIns="44992" bIns="44992" rtlCol="0" anchor="ctr"/>
            <a:lstStyle/>
            <a:p>
              <a:pPr algn="ctr">
                <a:lnSpc>
                  <a:spcPts val="2659"/>
                </a:lnSpc>
              </a:pPr>
              <a:endParaRPr/>
            </a:p>
          </p:txBody>
        </p:sp>
      </p:grpSp>
      <p:grpSp>
        <p:nvGrpSpPr>
          <p:cNvPr id="25" name="Group 25"/>
          <p:cNvGrpSpPr/>
          <p:nvPr/>
        </p:nvGrpSpPr>
        <p:grpSpPr>
          <a:xfrm>
            <a:off x="11562264" y="3410674"/>
            <a:ext cx="1763375" cy="1515401"/>
            <a:chOff x="0" y="0"/>
            <a:chExt cx="812800" cy="698500"/>
          </a:xfrm>
        </p:grpSpPr>
        <p:sp>
          <p:nvSpPr>
            <p:cNvPr id="26" name="Freeform 2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A916"/>
            </a:solidFill>
            <a:ln w="66675" cap="sq">
              <a:solidFill>
                <a:srgbClr val="FFFFFF"/>
              </a:solidFill>
              <a:prstDash val="solid"/>
              <a:miter/>
            </a:ln>
          </p:spPr>
        </p:sp>
        <p:sp>
          <p:nvSpPr>
            <p:cNvPr id="27" name="TextBox 27"/>
            <p:cNvSpPr txBox="1"/>
            <p:nvPr/>
          </p:nvSpPr>
          <p:spPr>
            <a:xfrm>
              <a:off x="114300" y="-57150"/>
              <a:ext cx="584200" cy="755650"/>
            </a:xfrm>
            <a:prstGeom prst="rect">
              <a:avLst/>
            </a:prstGeom>
          </p:spPr>
          <p:txBody>
            <a:bodyPr lIns="44992" tIns="44992" rIns="44992" bIns="44992" rtlCol="0" anchor="ctr"/>
            <a:lstStyle/>
            <a:p>
              <a:pPr algn="ctr">
                <a:lnSpc>
                  <a:spcPts val="2659"/>
                </a:lnSpc>
              </a:pPr>
              <a:endParaRPr/>
            </a:p>
          </p:txBody>
        </p:sp>
      </p:grpSp>
      <p:grpSp>
        <p:nvGrpSpPr>
          <p:cNvPr id="28" name="Group 28"/>
          <p:cNvGrpSpPr/>
          <p:nvPr/>
        </p:nvGrpSpPr>
        <p:grpSpPr>
          <a:xfrm>
            <a:off x="7628602" y="4168374"/>
            <a:ext cx="3030795" cy="4178810"/>
            <a:chOff x="0" y="0"/>
            <a:chExt cx="901268" cy="1242653"/>
          </a:xfrm>
        </p:grpSpPr>
        <p:sp>
          <p:nvSpPr>
            <p:cNvPr id="29" name="Freeform 29"/>
            <p:cNvSpPr/>
            <p:nvPr/>
          </p:nvSpPr>
          <p:spPr>
            <a:xfrm>
              <a:off x="0" y="0"/>
              <a:ext cx="901268" cy="1242653"/>
            </a:xfrm>
            <a:custGeom>
              <a:avLst/>
              <a:gdLst/>
              <a:ahLst/>
              <a:cxnLst/>
              <a:rect l="l" t="t" r="r" b="b"/>
              <a:pathLst>
                <a:path w="901268" h="1242653">
                  <a:moveTo>
                    <a:pt x="0" y="0"/>
                  </a:moveTo>
                  <a:lnTo>
                    <a:pt x="901268" y="0"/>
                  </a:lnTo>
                  <a:lnTo>
                    <a:pt x="901268" y="1242653"/>
                  </a:lnTo>
                  <a:lnTo>
                    <a:pt x="0" y="1242653"/>
                  </a:lnTo>
                  <a:close/>
                </a:path>
              </a:pathLst>
            </a:custGeom>
            <a:solidFill>
              <a:srgbClr val="024A59"/>
            </a:solidFill>
          </p:spPr>
        </p:sp>
        <p:sp>
          <p:nvSpPr>
            <p:cNvPr id="30" name="TextBox 30"/>
            <p:cNvSpPr txBox="1"/>
            <p:nvPr/>
          </p:nvSpPr>
          <p:spPr>
            <a:xfrm>
              <a:off x="0" y="-57150"/>
              <a:ext cx="901268" cy="1299803"/>
            </a:xfrm>
            <a:prstGeom prst="rect">
              <a:avLst/>
            </a:prstGeom>
          </p:spPr>
          <p:txBody>
            <a:bodyPr lIns="44992" tIns="44992" rIns="44992" bIns="44992" rtlCol="0" anchor="ctr"/>
            <a:lstStyle/>
            <a:p>
              <a:pPr algn="ctr">
                <a:lnSpc>
                  <a:spcPts val="2659"/>
                </a:lnSpc>
              </a:pPr>
              <a:endParaRPr/>
            </a:p>
          </p:txBody>
        </p:sp>
      </p:grpSp>
      <p:grpSp>
        <p:nvGrpSpPr>
          <p:cNvPr id="31" name="Group 31"/>
          <p:cNvGrpSpPr/>
          <p:nvPr/>
        </p:nvGrpSpPr>
        <p:grpSpPr>
          <a:xfrm>
            <a:off x="8262312" y="3410674"/>
            <a:ext cx="1763375" cy="1515401"/>
            <a:chOff x="0" y="0"/>
            <a:chExt cx="812800" cy="698500"/>
          </a:xfrm>
        </p:grpSpPr>
        <p:sp>
          <p:nvSpPr>
            <p:cNvPr id="32" name="Freeform 3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A916"/>
            </a:solidFill>
            <a:ln w="66675" cap="sq">
              <a:solidFill>
                <a:srgbClr val="FFFFFF"/>
              </a:solidFill>
              <a:prstDash val="solid"/>
              <a:miter/>
            </a:ln>
          </p:spPr>
        </p:sp>
        <p:sp>
          <p:nvSpPr>
            <p:cNvPr id="33" name="TextBox 33"/>
            <p:cNvSpPr txBox="1"/>
            <p:nvPr/>
          </p:nvSpPr>
          <p:spPr>
            <a:xfrm>
              <a:off x="114300" y="-57150"/>
              <a:ext cx="584200" cy="755650"/>
            </a:xfrm>
            <a:prstGeom prst="rect">
              <a:avLst/>
            </a:prstGeom>
          </p:spPr>
          <p:txBody>
            <a:bodyPr lIns="44992" tIns="44992" rIns="44992" bIns="44992" rtlCol="0" anchor="ctr"/>
            <a:lstStyle/>
            <a:p>
              <a:pPr algn="ctr">
                <a:lnSpc>
                  <a:spcPts val="2659"/>
                </a:lnSpc>
              </a:pPr>
              <a:endParaRPr/>
            </a:p>
          </p:txBody>
        </p:sp>
      </p:grpSp>
      <p:grpSp>
        <p:nvGrpSpPr>
          <p:cNvPr id="34" name="Group 34"/>
          <p:cNvGrpSpPr/>
          <p:nvPr/>
        </p:nvGrpSpPr>
        <p:grpSpPr>
          <a:xfrm>
            <a:off x="4328651" y="4168374"/>
            <a:ext cx="3030795" cy="4178810"/>
            <a:chOff x="0" y="0"/>
            <a:chExt cx="901268" cy="1242653"/>
          </a:xfrm>
        </p:grpSpPr>
        <p:sp>
          <p:nvSpPr>
            <p:cNvPr id="35" name="Freeform 35"/>
            <p:cNvSpPr/>
            <p:nvPr/>
          </p:nvSpPr>
          <p:spPr>
            <a:xfrm>
              <a:off x="0" y="0"/>
              <a:ext cx="901268" cy="1242653"/>
            </a:xfrm>
            <a:custGeom>
              <a:avLst/>
              <a:gdLst/>
              <a:ahLst/>
              <a:cxnLst/>
              <a:rect l="l" t="t" r="r" b="b"/>
              <a:pathLst>
                <a:path w="901268" h="1242653">
                  <a:moveTo>
                    <a:pt x="0" y="0"/>
                  </a:moveTo>
                  <a:lnTo>
                    <a:pt x="901268" y="0"/>
                  </a:lnTo>
                  <a:lnTo>
                    <a:pt x="901268" y="1242653"/>
                  </a:lnTo>
                  <a:lnTo>
                    <a:pt x="0" y="1242653"/>
                  </a:lnTo>
                  <a:close/>
                </a:path>
              </a:pathLst>
            </a:custGeom>
            <a:solidFill>
              <a:srgbClr val="024A59"/>
            </a:solidFill>
          </p:spPr>
        </p:sp>
        <p:sp>
          <p:nvSpPr>
            <p:cNvPr id="36" name="TextBox 36"/>
            <p:cNvSpPr txBox="1"/>
            <p:nvPr/>
          </p:nvSpPr>
          <p:spPr>
            <a:xfrm>
              <a:off x="0" y="-57150"/>
              <a:ext cx="901268" cy="1299803"/>
            </a:xfrm>
            <a:prstGeom prst="rect">
              <a:avLst/>
            </a:prstGeom>
          </p:spPr>
          <p:txBody>
            <a:bodyPr lIns="44992" tIns="44992" rIns="44992" bIns="44992" rtlCol="0" anchor="ctr"/>
            <a:lstStyle/>
            <a:p>
              <a:pPr algn="ctr">
                <a:lnSpc>
                  <a:spcPts val="2659"/>
                </a:lnSpc>
              </a:pPr>
              <a:endParaRPr/>
            </a:p>
          </p:txBody>
        </p:sp>
      </p:grpSp>
      <p:grpSp>
        <p:nvGrpSpPr>
          <p:cNvPr id="37" name="Group 37"/>
          <p:cNvGrpSpPr/>
          <p:nvPr/>
        </p:nvGrpSpPr>
        <p:grpSpPr>
          <a:xfrm>
            <a:off x="4962361" y="3410674"/>
            <a:ext cx="1763375" cy="1515401"/>
            <a:chOff x="0" y="0"/>
            <a:chExt cx="812800" cy="698500"/>
          </a:xfrm>
        </p:grpSpPr>
        <p:sp>
          <p:nvSpPr>
            <p:cNvPr id="38" name="Freeform 3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A916"/>
            </a:solidFill>
            <a:ln w="66675" cap="sq">
              <a:solidFill>
                <a:srgbClr val="FFFFFF"/>
              </a:solidFill>
              <a:prstDash val="solid"/>
              <a:miter/>
            </a:ln>
          </p:spPr>
        </p:sp>
        <p:sp>
          <p:nvSpPr>
            <p:cNvPr id="39" name="TextBox 39"/>
            <p:cNvSpPr txBox="1"/>
            <p:nvPr/>
          </p:nvSpPr>
          <p:spPr>
            <a:xfrm>
              <a:off x="114300" y="-57150"/>
              <a:ext cx="584200" cy="755650"/>
            </a:xfrm>
            <a:prstGeom prst="rect">
              <a:avLst/>
            </a:prstGeom>
          </p:spPr>
          <p:txBody>
            <a:bodyPr lIns="44992" tIns="44992" rIns="44992" bIns="44992" rtlCol="0" anchor="ctr"/>
            <a:lstStyle/>
            <a:p>
              <a:pPr algn="ctr">
                <a:lnSpc>
                  <a:spcPts val="2659"/>
                </a:lnSpc>
              </a:pPr>
              <a:endParaRPr/>
            </a:p>
          </p:txBody>
        </p:sp>
      </p:grpSp>
      <p:sp>
        <p:nvSpPr>
          <p:cNvPr id="40" name="Freeform 40"/>
          <p:cNvSpPr/>
          <p:nvPr/>
        </p:nvSpPr>
        <p:spPr>
          <a:xfrm>
            <a:off x="2187982" y="3769682"/>
            <a:ext cx="831690" cy="797383"/>
          </a:xfrm>
          <a:custGeom>
            <a:avLst/>
            <a:gdLst/>
            <a:ahLst/>
            <a:cxnLst/>
            <a:rect l="l" t="t" r="r" b="b"/>
            <a:pathLst>
              <a:path w="831690" h="797383">
                <a:moveTo>
                  <a:pt x="0" y="0"/>
                </a:moveTo>
                <a:lnTo>
                  <a:pt x="831691" y="0"/>
                </a:lnTo>
                <a:lnTo>
                  <a:pt x="831691" y="797383"/>
                </a:lnTo>
                <a:lnTo>
                  <a:pt x="0" y="7973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1" name="Freeform 41"/>
          <p:cNvSpPr/>
          <p:nvPr/>
        </p:nvSpPr>
        <p:spPr>
          <a:xfrm>
            <a:off x="5417475" y="3741800"/>
            <a:ext cx="853147" cy="853147"/>
          </a:xfrm>
          <a:custGeom>
            <a:avLst/>
            <a:gdLst/>
            <a:ahLst/>
            <a:cxnLst/>
            <a:rect l="l" t="t" r="r" b="b"/>
            <a:pathLst>
              <a:path w="853147" h="853147">
                <a:moveTo>
                  <a:pt x="0" y="0"/>
                </a:moveTo>
                <a:lnTo>
                  <a:pt x="853148" y="0"/>
                </a:lnTo>
                <a:lnTo>
                  <a:pt x="853148" y="853147"/>
                </a:lnTo>
                <a:lnTo>
                  <a:pt x="0" y="8531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2" name="Freeform 42"/>
          <p:cNvSpPr/>
          <p:nvPr/>
        </p:nvSpPr>
        <p:spPr>
          <a:xfrm>
            <a:off x="8725045" y="3831043"/>
            <a:ext cx="837911" cy="837911"/>
          </a:xfrm>
          <a:custGeom>
            <a:avLst/>
            <a:gdLst/>
            <a:ahLst/>
            <a:cxnLst/>
            <a:rect l="l" t="t" r="r" b="b"/>
            <a:pathLst>
              <a:path w="837911" h="837911">
                <a:moveTo>
                  <a:pt x="0" y="0"/>
                </a:moveTo>
                <a:lnTo>
                  <a:pt x="837910" y="0"/>
                </a:lnTo>
                <a:lnTo>
                  <a:pt x="837910" y="837911"/>
                </a:lnTo>
                <a:lnTo>
                  <a:pt x="0" y="8379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3" name="Freeform 43"/>
          <p:cNvSpPr/>
          <p:nvPr/>
        </p:nvSpPr>
        <p:spPr>
          <a:xfrm>
            <a:off x="12017727" y="3741800"/>
            <a:ext cx="853147" cy="853147"/>
          </a:xfrm>
          <a:custGeom>
            <a:avLst/>
            <a:gdLst/>
            <a:ahLst/>
            <a:cxnLst/>
            <a:rect l="l" t="t" r="r" b="b"/>
            <a:pathLst>
              <a:path w="853147" h="853147">
                <a:moveTo>
                  <a:pt x="0" y="0"/>
                </a:moveTo>
                <a:lnTo>
                  <a:pt x="853147" y="0"/>
                </a:lnTo>
                <a:lnTo>
                  <a:pt x="853147" y="853147"/>
                </a:lnTo>
                <a:lnTo>
                  <a:pt x="0" y="853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4" name="Freeform 44"/>
          <p:cNvSpPr/>
          <p:nvPr/>
        </p:nvSpPr>
        <p:spPr>
          <a:xfrm>
            <a:off x="15288018" y="3769682"/>
            <a:ext cx="911768" cy="797383"/>
          </a:xfrm>
          <a:custGeom>
            <a:avLst/>
            <a:gdLst/>
            <a:ahLst/>
            <a:cxnLst/>
            <a:rect l="l" t="t" r="r" b="b"/>
            <a:pathLst>
              <a:path w="911768" h="797383">
                <a:moveTo>
                  <a:pt x="0" y="0"/>
                </a:moveTo>
                <a:lnTo>
                  <a:pt x="911768" y="0"/>
                </a:lnTo>
                <a:lnTo>
                  <a:pt x="911768" y="797383"/>
                </a:lnTo>
                <a:lnTo>
                  <a:pt x="0" y="7973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5" name="TextBox 45"/>
          <p:cNvSpPr txBox="1"/>
          <p:nvPr/>
        </p:nvSpPr>
        <p:spPr>
          <a:xfrm>
            <a:off x="3516292" y="1022439"/>
            <a:ext cx="11255416" cy="1683385"/>
          </a:xfrm>
          <a:prstGeom prst="rect">
            <a:avLst/>
          </a:prstGeom>
        </p:spPr>
        <p:txBody>
          <a:bodyPr lIns="0" tIns="0" rIns="0" bIns="0" rtlCol="0" anchor="t">
            <a:spAutoFit/>
          </a:bodyPr>
          <a:lstStyle/>
          <a:p>
            <a:pPr algn="ctr">
              <a:lnSpc>
                <a:spcPts val="6439"/>
              </a:lnSpc>
            </a:pPr>
            <a:r>
              <a:rPr lang="en-US" sz="5599">
                <a:solidFill>
                  <a:srgbClr val="000000"/>
                </a:solidFill>
                <a:latin typeface="Poppins Bold"/>
                <a:ea typeface="Poppins Bold"/>
                <a:cs typeface="Poppins Bold"/>
                <a:sym typeface="Poppins Bold"/>
              </a:rPr>
              <a:t>Items to Consider when Reviewing a Home Evaluation:</a:t>
            </a:r>
          </a:p>
        </p:txBody>
      </p:sp>
      <p:sp>
        <p:nvSpPr>
          <p:cNvPr id="46" name="TextBox 46"/>
          <p:cNvSpPr txBox="1"/>
          <p:nvPr/>
        </p:nvSpPr>
        <p:spPr>
          <a:xfrm>
            <a:off x="1216395" y="5161462"/>
            <a:ext cx="2655406" cy="638175"/>
          </a:xfrm>
          <a:prstGeom prst="rect">
            <a:avLst/>
          </a:prstGeom>
        </p:spPr>
        <p:txBody>
          <a:bodyPr lIns="0" tIns="0" rIns="0" bIns="0" rtlCol="0" anchor="t">
            <a:spAutoFit/>
          </a:bodyPr>
          <a:lstStyle/>
          <a:p>
            <a:pPr algn="ctr">
              <a:lnSpc>
                <a:spcPts val="2400"/>
              </a:lnSpc>
            </a:pPr>
            <a:r>
              <a:rPr lang="en-US" sz="2000">
                <a:solidFill>
                  <a:srgbClr val="FFFFFF"/>
                </a:solidFill>
                <a:latin typeface="Poppins Bold"/>
                <a:ea typeface="Poppins Bold"/>
                <a:cs typeface="Poppins Bold"/>
                <a:sym typeface="Poppins Bold"/>
              </a:rPr>
              <a:t>Socio-Economic Factors</a:t>
            </a:r>
          </a:p>
        </p:txBody>
      </p:sp>
      <p:sp>
        <p:nvSpPr>
          <p:cNvPr id="47" name="TextBox 47"/>
          <p:cNvSpPr txBox="1"/>
          <p:nvPr/>
        </p:nvSpPr>
        <p:spPr>
          <a:xfrm>
            <a:off x="4516695" y="5294241"/>
            <a:ext cx="2654707" cy="333375"/>
          </a:xfrm>
          <a:prstGeom prst="rect">
            <a:avLst/>
          </a:prstGeom>
        </p:spPr>
        <p:txBody>
          <a:bodyPr lIns="0" tIns="0" rIns="0" bIns="0" rtlCol="0" anchor="t">
            <a:spAutoFit/>
          </a:bodyPr>
          <a:lstStyle/>
          <a:p>
            <a:pPr algn="ctr">
              <a:lnSpc>
                <a:spcPts val="2400"/>
              </a:lnSpc>
            </a:pPr>
            <a:r>
              <a:rPr lang="en-US" sz="2000">
                <a:solidFill>
                  <a:srgbClr val="FFFFFF"/>
                </a:solidFill>
                <a:latin typeface="Poppins Bold"/>
                <a:ea typeface="Poppins Bold"/>
                <a:cs typeface="Poppins Bold"/>
                <a:sym typeface="Poppins Bold"/>
              </a:rPr>
              <a:t>Were Tools Utilized?</a:t>
            </a:r>
          </a:p>
        </p:txBody>
      </p:sp>
      <p:sp>
        <p:nvSpPr>
          <p:cNvPr id="48" name="TextBox 48"/>
          <p:cNvSpPr txBox="1"/>
          <p:nvPr/>
        </p:nvSpPr>
        <p:spPr>
          <a:xfrm>
            <a:off x="7626147" y="5219549"/>
            <a:ext cx="3035707" cy="609600"/>
          </a:xfrm>
          <a:prstGeom prst="rect">
            <a:avLst/>
          </a:prstGeom>
        </p:spPr>
        <p:txBody>
          <a:bodyPr lIns="0" tIns="0" rIns="0" bIns="0" rtlCol="0" anchor="t">
            <a:spAutoFit/>
          </a:bodyPr>
          <a:lstStyle/>
          <a:p>
            <a:pPr algn="ctr">
              <a:lnSpc>
                <a:spcPts val="2399"/>
              </a:lnSpc>
            </a:pPr>
            <a:r>
              <a:rPr lang="en-US" sz="1999">
                <a:solidFill>
                  <a:srgbClr val="FFFFFF"/>
                </a:solidFill>
                <a:latin typeface="Poppins Bold"/>
                <a:ea typeface="Poppins Bold"/>
                <a:cs typeface="Poppins Bold"/>
                <a:sym typeface="Poppins Bold"/>
              </a:rPr>
              <a:t>Past Trauma and Cultural Differences</a:t>
            </a:r>
          </a:p>
        </p:txBody>
      </p:sp>
      <p:sp>
        <p:nvSpPr>
          <p:cNvPr id="49" name="TextBox 49"/>
          <p:cNvSpPr txBox="1"/>
          <p:nvPr/>
        </p:nvSpPr>
        <p:spPr>
          <a:xfrm>
            <a:off x="11116598" y="5294241"/>
            <a:ext cx="2655406" cy="333375"/>
          </a:xfrm>
          <a:prstGeom prst="rect">
            <a:avLst/>
          </a:prstGeom>
        </p:spPr>
        <p:txBody>
          <a:bodyPr lIns="0" tIns="0" rIns="0" bIns="0" rtlCol="0" anchor="t">
            <a:spAutoFit/>
          </a:bodyPr>
          <a:lstStyle/>
          <a:p>
            <a:pPr algn="ctr">
              <a:lnSpc>
                <a:spcPts val="2400"/>
              </a:lnSpc>
            </a:pPr>
            <a:r>
              <a:rPr lang="en-US" sz="2000">
                <a:solidFill>
                  <a:srgbClr val="FFFFFF"/>
                </a:solidFill>
                <a:latin typeface="Poppins Bold"/>
                <a:ea typeface="Poppins Bold"/>
                <a:cs typeface="Poppins Bold"/>
                <a:sym typeface="Poppins Bold"/>
              </a:rPr>
              <a:t>Family Dynamics</a:t>
            </a:r>
          </a:p>
        </p:txBody>
      </p:sp>
      <p:sp>
        <p:nvSpPr>
          <p:cNvPr id="50" name="TextBox 50"/>
          <p:cNvSpPr txBox="1"/>
          <p:nvPr/>
        </p:nvSpPr>
        <p:spPr>
          <a:xfrm>
            <a:off x="14416199" y="5161462"/>
            <a:ext cx="2655406" cy="638175"/>
          </a:xfrm>
          <a:prstGeom prst="rect">
            <a:avLst/>
          </a:prstGeom>
        </p:spPr>
        <p:txBody>
          <a:bodyPr lIns="0" tIns="0" rIns="0" bIns="0" rtlCol="0" anchor="t">
            <a:spAutoFit/>
          </a:bodyPr>
          <a:lstStyle/>
          <a:p>
            <a:pPr algn="ctr">
              <a:lnSpc>
                <a:spcPts val="2400"/>
              </a:lnSpc>
            </a:pPr>
            <a:r>
              <a:rPr lang="en-US" sz="2000">
                <a:solidFill>
                  <a:srgbClr val="FFFFFF"/>
                </a:solidFill>
                <a:latin typeface="Poppins Bold"/>
                <a:ea typeface="Poppins Bold"/>
                <a:cs typeface="Poppins Bold"/>
                <a:sym typeface="Poppins Bold"/>
              </a:rPr>
              <a:t>Reflect the voices of the youth &amp; family</a:t>
            </a:r>
          </a:p>
        </p:txBody>
      </p:sp>
      <p:sp>
        <p:nvSpPr>
          <p:cNvPr id="51" name="TextBox 51"/>
          <p:cNvSpPr txBox="1"/>
          <p:nvPr/>
        </p:nvSpPr>
        <p:spPr>
          <a:xfrm>
            <a:off x="1216395" y="6005308"/>
            <a:ext cx="2655406" cy="1926082"/>
          </a:xfrm>
          <a:prstGeom prst="rect">
            <a:avLst/>
          </a:prstGeom>
        </p:spPr>
        <p:txBody>
          <a:bodyPr lIns="0" tIns="0" rIns="0" bIns="0" rtlCol="0" anchor="t">
            <a:spAutoFit/>
          </a:bodyPr>
          <a:lstStyle/>
          <a:p>
            <a:pPr algn="ctr">
              <a:lnSpc>
                <a:spcPts val="1904"/>
              </a:lnSpc>
            </a:pPr>
            <a:r>
              <a:rPr lang="en-US" sz="1600">
                <a:solidFill>
                  <a:srgbClr val="FFFFFF"/>
                </a:solidFill>
                <a:latin typeface="Poppins"/>
                <a:ea typeface="Poppins"/>
                <a:cs typeface="Poppins"/>
                <a:sym typeface="Poppins"/>
              </a:rPr>
              <a:t>Are socio-economic factors, such as economic disadvantages and unstable communities, key factors in the determination?  Is the family aware of community supports?</a:t>
            </a:r>
          </a:p>
        </p:txBody>
      </p:sp>
      <p:sp>
        <p:nvSpPr>
          <p:cNvPr id="52" name="TextBox 52"/>
          <p:cNvSpPr txBox="1"/>
          <p:nvPr/>
        </p:nvSpPr>
        <p:spPr>
          <a:xfrm>
            <a:off x="4516346" y="6005308"/>
            <a:ext cx="2655406" cy="1211707"/>
          </a:xfrm>
          <a:prstGeom prst="rect">
            <a:avLst/>
          </a:prstGeom>
        </p:spPr>
        <p:txBody>
          <a:bodyPr lIns="0" tIns="0" rIns="0" bIns="0" rtlCol="0" anchor="t">
            <a:spAutoFit/>
          </a:bodyPr>
          <a:lstStyle/>
          <a:p>
            <a:pPr algn="ctr">
              <a:lnSpc>
                <a:spcPts val="1904"/>
              </a:lnSpc>
            </a:pPr>
            <a:r>
              <a:rPr lang="en-US" sz="1600">
                <a:solidFill>
                  <a:srgbClr val="FFFFFF"/>
                </a:solidFill>
                <a:latin typeface="Poppins"/>
                <a:ea typeface="Poppins"/>
                <a:cs typeface="Poppins"/>
                <a:sym typeface="Poppins"/>
              </a:rPr>
              <a:t> If tools are utilized during the home evaluation process, are they evidence-based, transparent, and varied? </a:t>
            </a:r>
          </a:p>
        </p:txBody>
      </p:sp>
      <p:sp>
        <p:nvSpPr>
          <p:cNvPr id="53" name="TextBox 53"/>
          <p:cNvSpPr txBox="1"/>
          <p:nvPr/>
        </p:nvSpPr>
        <p:spPr>
          <a:xfrm>
            <a:off x="7816297" y="6005308"/>
            <a:ext cx="2655406" cy="1926082"/>
          </a:xfrm>
          <a:prstGeom prst="rect">
            <a:avLst/>
          </a:prstGeom>
        </p:spPr>
        <p:txBody>
          <a:bodyPr lIns="0" tIns="0" rIns="0" bIns="0" rtlCol="0" anchor="t">
            <a:spAutoFit/>
          </a:bodyPr>
          <a:lstStyle/>
          <a:p>
            <a:pPr algn="ctr">
              <a:lnSpc>
                <a:spcPts val="1904"/>
              </a:lnSpc>
            </a:pPr>
            <a:r>
              <a:rPr lang="en-US" sz="1600">
                <a:solidFill>
                  <a:srgbClr val="FFFFFF"/>
                </a:solidFill>
                <a:latin typeface="Poppins"/>
                <a:ea typeface="Poppins"/>
                <a:cs typeface="Poppins"/>
                <a:sym typeface="Poppins"/>
              </a:rPr>
              <a:t>Has consideration for past trauma, or cultural differences, been given to account for the behavior and communication style of the youth and family during the home evaluation process?</a:t>
            </a:r>
          </a:p>
        </p:txBody>
      </p:sp>
      <p:sp>
        <p:nvSpPr>
          <p:cNvPr id="54" name="TextBox 54"/>
          <p:cNvSpPr txBox="1"/>
          <p:nvPr/>
        </p:nvSpPr>
        <p:spPr>
          <a:xfrm>
            <a:off x="11116598" y="6005308"/>
            <a:ext cx="2655406" cy="1926082"/>
          </a:xfrm>
          <a:prstGeom prst="rect">
            <a:avLst/>
          </a:prstGeom>
        </p:spPr>
        <p:txBody>
          <a:bodyPr lIns="0" tIns="0" rIns="0" bIns="0" rtlCol="0" anchor="t">
            <a:spAutoFit/>
          </a:bodyPr>
          <a:lstStyle/>
          <a:p>
            <a:pPr algn="ctr">
              <a:lnSpc>
                <a:spcPts val="1904"/>
              </a:lnSpc>
            </a:pPr>
            <a:r>
              <a:rPr lang="en-US" sz="1600">
                <a:solidFill>
                  <a:srgbClr val="FFFFFF"/>
                </a:solidFill>
                <a:latin typeface="Poppins"/>
                <a:ea typeface="Poppins"/>
                <a:cs typeface="Poppins"/>
                <a:sym typeface="Poppins"/>
              </a:rPr>
              <a:t>Is there an understanding of family dynamics? Are the conditions of probation achievable or are there factors outside the control of the youth and family that are difficult to overcome?</a:t>
            </a:r>
          </a:p>
        </p:txBody>
      </p:sp>
      <p:sp>
        <p:nvSpPr>
          <p:cNvPr id="55" name="TextBox 55"/>
          <p:cNvSpPr txBox="1"/>
          <p:nvPr/>
        </p:nvSpPr>
        <p:spPr>
          <a:xfrm>
            <a:off x="14416199" y="6005308"/>
            <a:ext cx="2655406" cy="1687957"/>
          </a:xfrm>
          <a:prstGeom prst="rect">
            <a:avLst/>
          </a:prstGeom>
        </p:spPr>
        <p:txBody>
          <a:bodyPr lIns="0" tIns="0" rIns="0" bIns="0" rtlCol="0" anchor="t">
            <a:spAutoFit/>
          </a:bodyPr>
          <a:lstStyle/>
          <a:p>
            <a:pPr algn="ctr">
              <a:lnSpc>
                <a:spcPts val="1904"/>
              </a:lnSpc>
            </a:pPr>
            <a:r>
              <a:rPr lang="en-US" sz="1600">
                <a:solidFill>
                  <a:srgbClr val="FFFFFF"/>
                </a:solidFill>
                <a:latin typeface="Poppins"/>
                <a:ea typeface="Poppins"/>
                <a:cs typeface="Poppins"/>
                <a:sym typeface="Poppins"/>
              </a:rPr>
              <a:t>Has the process been explained to the youth and family in terms they can best understand? Are there any language barriers? Can a translator be provided?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3">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4"/>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5"/>
              <a:stretch>
                <a:fillRect l="-20805" r="-52508"/>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3">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3">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3">
              <a:alphaModFix amt="80000"/>
            </a:blip>
            <a:stretch>
              <a:fillRect/>
            </a:stretch>
          </a:blipFill>
        </p:spPr>
      </p:sp>
      <p:sp>
        <p:nvSpPr>
          <p:cNvPr id="24" name="TextBox 24"/>
          <p:cNvSpPr txBox="1"/>
          <p:nvPr/>
        </p:nvSpPr>
        <p:spPr>
          <a:xfrm>
            <a:off x="1028700" y="1000125"/>
            <a:ext cx="9120424" cy="873760"/>
          </a:xfrm>
          <a:prstGeom prst="rect">
            <a:avLst/>
          </a:prstGeom>
        </p:spPr>
        <p:txBody>
          <a:bodyPr lIns="0" tIns="0" rIns="0" bIns="0" rtlCol="0" anchor="t">
            <a:spAutoFit/>
          </a:bodyPr>
          <a:lstStyle/>
          <a:p>
            <a:pPr algn="l">
              <a:lnSpc>
                <a:spcPts val="6439"/>
              </a:lnSpc>
            </a:pPr>
            <a:r>
              <a:rPr lang="en-US" sz="5599">
                <a:solidFill>
                  <a:srgbClr val="000000"/>
                </a:solidFill>
                <a:latin typeface="Poppins Bold"/>
                <a:ea typeface="Poppins Bold"/>
                <a:cs typeface="Poppins Bold"/>
                <a:sym typeface="Poppins Bold"/>
              </a:rPr>
              <a:t>Environmental Factors</a:t>
            </a:r>
          </a:p>
        </p:txBody>
      </p:sp>
      <p:sp>
        <p:nvSpPr>
          <p:cNvPr id="25" name="TextBox 25"/>
          <p:cNvSpPr txBox="1"/>
          <p:nvPr/>
        </p:nvSpPr>
        <p:spPr>
          <a:xfrm>
            <a:off x="2503623" y="3790387"/>
            <a:ext cx="7143620" cy="426579"/>
          </a:xfrm>
          <a:prstGeom prst="rect">
            <a:avLst/>
          </a:prstGeom>
        </p:spPr>
        <p:txBody>
          <a:bodyPr lIns="0" tIns="0" rIns="0" bIns="0" rtlCol="0" anchor="t">
            <a:spAutoFit/>
          </a:bodyPr>
          <a:lstStyle/>
          <a:p>
            <a:pPr algn="l">
              <a:lnSpc>
                <a:spcPts val="3101"/>
              </a:lnSpc>
            </a:pPr>
            <a:r>
              <a:rPr lang="en-US" sz="2696">
                <a:solidFill>
                  <a:srgbClr val="000000"/>
                </a:solidFill>
                <a:latin typeface="Poppins Bold"/>
                <a:ea typeface="Poppins Bold"/>
                <a:cs typeface="Poppins Bold"/>
                <a:sym typeface="Poppins Bold"/>
              </a:rPr>
              <a:t>Enabling family or peer groups</a:t>
            </a:r>
          </a:p>
        </p:txBody>
      </p:sp>
      <p:sp>
        <p:nvSpPr>
          <p:cNvPr id="26" name="TextBox 26"/>
          <p:cNvSpPr txBox="1"/>
          <p:nvPr/>
        </p:nvSpPr>
        <p:spPr>
          <a:xfrm>
            <a:off x="2503623" y="5174965"/>
            <a:ext cx="6924037" cy="426579"/>
          </a:xfrm>
          <a:prstGeom prst="rect">
            <a:avLst/>
          </a:prstGeom>
        </p:spPr>
        <p:txBody>
          <a:bodyPr lIns="0" tIns="0" rIns="0" bIns="0" rtlCol="0" anchor="t">
            <a:spAutoFit/>
          </a:bodyPr>
          <a:lstStyle/>
          <a:p>
            <a:pPr algn="l">
              <a:lnSpc>
                <a:spcPts val="3101"/>
              </a:lnSpc>
            </a:pPr>
            <a:r>
              <a:rPr lang="en-US" sz="2696">
                <a:solidFill>
                  <a:srgbClr val="000000"/>
                </a:solidFill>
                <a:latin typeface="Poppins Bold"/>
                <a:ea typeface="Poppins Bold"/>
                <a:cs typeface="Poppins Bold"/>
                <a:sym typeface="Poppins Bold"/>
              </a:rPr>
              <a:t>Parent/Legal Guardian Capabilities </a:t>
            </a:r>
          </a:p>
        </p:txBody>
      </p:sp>
      <p:sp>
        <p:nvSpPr>
          <p:cNvPr id="27" name="TextBox 27"/>
          <p:cNvSpPr txBox="1"/>
          <p:nvPr/>
        </p:nvSpPr>
        <p:spPr>
          <a:xfrm>
            <a:off x="2503623" y="6585120"/>
            <a:ext cx="6640377" cy="426579"/>
          </a:xfrm>
          <a:prstGeom prst="rect">
            <a:avLst/>
          </a:prstGeom>
        </p:spPr>
        <p:txBody>
          <a:bodyPr lIns="0" tIns="0" rIns="0" bIns="0" rtlCol="0" anchor="t">
            <a:spAutoFit/>
          </a:bodyPr>
          <a:lstStyle/>
          <a:p>
            <a:pPr algn="l">
              <a:lnSpc>
                <a:spcPts val="3101"/>
              </a:lnSpc>
            </a:pPr>
            <a:r>
              <a:rPr lang="en-US" sz="2696">
                <a:solidFill>
                  <a:srgbClr val="000000"/>
                </a:solidFill>
                <a:latin typeface="Poppins Bold"/>
                <a:ea typeface="Poppins Bold"/>
                <a:cs typeface="Poppins Bold"/>
                <a:sym typeface="Poppins Bold"/>
              </a:rPr>
              <a:t>Abuse and/or Victim Living in Home</a:t>
            </a:r>
          </a:p>
        </p:txBody>
      </p:sp>
      <p:sp>
        <p:nvSpPr>
          <p:cNvPr id="28" name="TextBox 28"/>
          <p:cNvSpPr txBox="1"/>
          <p:nvPr/>
        </p:nvSpPr>
        <p:spPr>
          <a:xfrm>
            <a:off x="2503623" y="7931600"/>
            <a:ext cx="5626921" cy="426579"/>
          </a:xfrm>
          <a:prstGeom prst="rect">
            <a:avLst/>
          </a:prstGeom>
        </p:spPr>
        <p:txBody>
          <a:bodyPr lIns="0" tIns="0" rIns="0" bIns="0" rtlCol="0" anchor="t">
            <a:spAutoFit/>
          </a:bodyPr>
          <a:lstStyle/>
          <a:p>
            <a:pPr algn="l">
              <a:lnSpc>
                <a:spcPts val="3101"/>
              </a:lnSpc>
            </a:pPr>
            <a:r>
              <a:rPr lang="en-US" sz="2696">
                <a:solidFill>
                  <a:srgbClr val="000000"/>
                </a:solidFill>
                <a:latin typeface="Poppins Bold"/>
                <a:ea typeface="Poppins Bold"/>
                <a:cs typeface="Poppins Bold"/>
                <a:sym typeface="Poppins Bold"/>
              </a:rPr>
              <a:t>Unstable Living Situations</a:t>
            </a:r>
          </a:p>
        </p:txBody>
      </p:sp>
      <p:sp>
        <p:nvSpPr>
          <p:cNvPr id="29" name="TextBox 29"/>
          <p:cNvSpPr txBox="1"/>
          <p:nvPr/>
        </p:nvSpPr>
        <p:spPr>
          <a:xfrm>
            <a:off x="1028700" y="2075887"/>
            <a:ext cx="8618543" cy="981075"/>
          </a:xfrm>
          <a:prstGeom prst="rect">
            <a:avLst/>
          </a:prstGeom>
        </p:spPr>
        <p:txBody>
          <a:bodyPr lIns="0" tIns="0" rIns="0" bIns="0" rtlCol="0" anchor="t">
            <a:spAutoFit/>
          </a:bodyPr>
          <a:lstStyle/>
          <a:p>
            <a:pPr algn="l">
              <a:lnSpc>
                <a:spcPts val="3899"/>
              </a:lnSpc>
            </a:pPr>
            <a:r>
              <a:rPr lang="en-US" sz="2999">
                <a:solidFill>
                  <a:srgbClr val="000000"/>
                </a:solidFill>
                <a:latin typeface="Poppins"/>
                <a:ea typeface="Poppins"/>
                <a:cs typeface="Poppins"/>
                <a:sym typeface="Poppins"/>
              </a:rPr>
              <a:t>Helping to eliminate or reduce such factors can produce favorable outcomes for youth.</a:t>
            </a:r>
          </a:p>
        </p:txBody>
      </p:sp>
      <p:grpSp>
        <p:nvGrpSpPr>
          <p:cNvPr id="30" name="Group 30"/>
          <p:cNvGrpSpPr/>
          <p:nvPr/>
        </p:nvGrpSpPr>
        <p:grpSpPr>
          <a:xfrm>
            <a:off x="1028700" y="3809437"/>
            <a:ext cx="1178881" cy="1013101"/>
            <a:chOff x="0" y="0"/>
            <a:chExt cx="1571841" cy="1350801"/>
          </a:xfrm>
        </p:grpSpPr>
        <p:grpSp>
          <p:nvGrpSpPr>
            <p:cNvPr id="31" name="Group 31"/>
            <p:cNvGrpSpPr/>
            <p:nvPr/>
          </p:nvGrpSpPr>
          <p:grpSpPr>
            <a:xfrm>
              <a:off x="0" y="0"/>
              <a:ext cx="1571841" cy="1350801"/>
              <a:chOff x="0" y="0"/>
              <a:chExt cx="812800" cy="698500"/>
            </a:xfrm>
          </p:grpSpPr>
          <p:sp>
            <p:nvSpPr>
              <p:cNvPr id="32" name="Freeform 3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57150" cap="sq">
                <a:solidFill>
                  <a:srgbClr val="FFA916"/>
                </a:solidFill>
                <a:prstDash val="solid"/>
                <a:miter/>
              </a:ln>
            </p:spPr>
          </p:sp>
          <p:sp>
            <p:nvSpPr>
              <p:cNvPr id="33" name="TextBox 33"/>
              <p:cNvSpPr txBox="1"/>
              <p:nvPr/>
            </p:nvSpPr>
            <p:spPr>
              <a:xfrm>
                <a:off x="114300" y="-57150"/>
                <a:ext cx="584200" cy="755650"/>
              </a:xfrm>
              <a:prstGeom prst="rect">
                <a:avLst/>
              </a:prstGeom>
            </p:spPr>
            <p:txBody>
              <a:bodyPr lIns="50800" tIns="50800" rIns="50800" bIns="50800" rtlCol="0" anchor="ctr"/>
              <a:lstStyle/>
              <a:p>
                <a:pPr algn="ctr">
                  <a:lnSpc>
                    <a:spcPts val="2660"/>
                  </a:lnSpc>
                </a:pPr>
                <a:endParaRPr/>
              </a:p>
            </p:txBody>
          </p:sp>
        </p:grpSp>
        <p:sp>
          <p:nvSpPr>
            <p:cNvPr id="34" name="Freeform 34"/>
            <p:cNvSpPr/>
            <p:nvPr/>
          </p:nvSpPr>
          <p:spPr>
            <a:xfrm>
              <a:off x="311131" y="262927"/>
              <a:ext cx="949580" cy="824947"/>
            </a:xfrm>
            <a:custGeom>
              <a:avLst/>
              <a:gdLst/>
              <a:ahLst/>
              <a:cxnLst/>
              <a:rect l="l" t="t" r="r" b="b"/>
              <a:pathLst>
                <a:path w="949580" h="824947">
                  <a:moveTo>
                    <a:pt x="0" y="0"/>
                  </a:moveTo>
                  <a:lnTo>
                    <a:pt x="949579" y="0"/>
                  </a:lnTo>
                  <a:lnTo>
                    <a:pt x="949579" y="824947"/>
                  </a:lnTo>
                  <a:lnTo>
                    <a:pt x="0" y="824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5" name="Group 35"/>
          <p:cNvGrpSpPr/>
          <p:nvPr/>
        </p:nvGrpSpPr>
        <p:grpSpPr>
          <a:xfrm>
            <a:off x="1028700" y="5187755"/>
            <a:ext cx="1178881" cy="1013101"/>
            <a:chOff x="0" y="0"/>
            <a:chExt cx="1571841" cy="1350801"/>
          </a:xfrm>
        </p:grpSpPr>
        <p:grpSp>
          <p:nvGrpSpPr>
            <p:cNvPr id="36" name="Group 36"/>
            <p:cNvGrpSpPr/>
            <p:nvPr/>
          </p:nvGrpSpPr>
          <p:grpSpPr>
            <a:xfrm>
              <a:off x="0" y="0"/>
              <a:ext cx="1571841" cy="1350801"/>
              <a:chOff x="0" y="0"/>
              <a:chExt cx="812800" cy="698500"/>
            </a:xfrm>
          </p:grpSpPr>
          <p:sp>
            <p:nvSpPr>
              <p:cNvPr id="37" name="Freeform 3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57150" cap="sq">
                <a:solidFill>
                  <a:srgbClr val="FFA916"/>
                </a:solidFill>
                <a:prstDash val="solid"/>
                <a:miter/>
              </a:ln>
            </p:spPr>
          </p:sp>
          <p:sp>
            <p:nvSpPr>
              <p:cNvPr id="38" name="TextBox 38"/>
              <p:cNvSpPr txBox="1"/>
              <p:nvPr/>
            </p:nvSpPr>
            <p:spPr>
              <a:xfrm>
                <a:off x="114300" y="-57150"/>
                <a:ext cx="584200" cy="755650"/>
              </a:xfrm>
              <a:prstGeom prst="rect">
                <a:avLst/>
              </a:prstGeom>
            </p:spPr>
            <p:txBody>
              <a:bodyPr lIns="50800" tIns="50800" rIns="50800" bIns="50800" rtlCol="0" anchor="ctr"/>
              <a:lstStyle/>
              <a:p>
                <a:pPr algn="ctr">
                  <a:lnSpc>
                    <a:spcPts val="2660"/>
                  </a:lnSpc>
                </a:pPr>
                <a:endParaRPr/>
              </a:p>
            </p:txBody>
          </p:sp>
        </p:grpSp>
        <p:sp>
          <p:nvSpPr>
            <p:cNvPr id="39" name="Freeform 39"/>
            <p:cNvSpPr/>
            <p:nvPr/>
          </p:nvSpPr>
          <p:spPr>
            <a:xfrm>
              <a:off x="311131" y="262927"/>
              <a:ext cx="949580" cy="824947"/>
            </a:xfrm>
            <a:custGeom>
              <a:avLst/>
              <a:gdLst/>
              <a:ahLst/>
              <a:cxnLst/>
              <a:rect l="l" t="t" r="r" b="b"/>
              <a:pathLst>
                <a:path w="949580" h="824947">
                  <a:moveTo>
                    <a:pt x="0" y="0"/>
                  </a:moveTo>
                  <a:lnTo>
                    <a:pt x="949579" y="0"/>
                  </a:lnTo>
                  <a:lnTo>
                    <a:pt x="949579" y="824947"/>
                  </a:lnTo>
                  <a:lnTo>
                    <a:pt x="0" y="824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40" name="Group 40"/>
          <p:cNvGrpSpPr/>
          <p:nvPr/>
        </p:nvGrpSpPr>
        <p:grpSpPr>
          <a:xfrm>
            <a:off x="1028700" y="6566072"/>
            <a:ext cx="1178881" cy="1013101"/>
            <a:chOff x="0" y="0"/>
            <a:chExt cx="1571841" cy="1350801"/>
          </a:xfrm>
        </p:grpSpPr>
        <p:grpSp>
          <p:nvGrpSpPr>
            <p:cNvPr id="41" name="Group 41"/>
            <p:cNvGrpSpPr/>
            <p:nvPr/>
          </p:nvGrpSpPr>
          <p:grpSpPr>
            <a:xfrm>
              <a:off x="0" y="0"/>
              <a:ext cx="1571841" cy="1350801"/>
              <a:chOff x="0" y="0"/>
              <a:chExt cx="812800" cy="698500"/>
            </a:xfrm>
          </p:grpSpPr>
          <p:sp>
            <p:nvSpPr>
              <p:cNvPr id="42" name="Freeform 4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57150" cap="sq">
                <a:solidFill>
                  <a:srgbClr val="FFA916"/>
                </a:solidFill>
                <a:prstDash val="solid"/>
                <a:miter/>
              </a:ln>
            </p:spPr>
          </p:sp>
          <p:sp>
            <p:nvSpPr>
              <p:cNvPr id="43" name="TextBox 43"/>
              <p:cNvSpPr txBox="1"/>
              <p:nvPr/>
            </p:nvSpPr>
            <p:spPr>
              <a:xfrm>
                <a:off x="114300" y="-57150"/>
                <a:ext cx="584200" cy="755650"/>
              </a:xfrm>
              <a:prstGeom prst="rect">
                <a:avLst/>
              </a:prstGeom>
            </p:spPr>
            <p:txBody>
              <a:bodyPr lIns="50800" tIns="50800" rIns="50800" bIns="50800" rtlCol="0" anchor="ctr"/>
              <a:lstStyle/>
              <a:p>
                <a:pPr algn="ctr">
                  <a:lnSpc>
                    <a:spcPts val="2660"/>
                  </a:lnSpc>
                </a:pPr>
                <a:endParaRPr/>
              </a:p>
            </p:txBody>
          </p:sp>
        </p:grpSp>
        <p:sp>
          <p:nvSpPr>
            <p:cNvPr id="44" name="Freeform 44"/>
            <p:cNvSpPr/>
            <p:nvPr/>
          </p:nvSpPr>
          <p:spPr>
            <a:xfrm>
              <a:off x="311131" y="262927"/>
              <a:ext cx="949580" cy="824947"/>
            </a:xfrm>
            <a:custGeom>
              <a:avLst/>
              <a:gdLst/>
              <a:ahLst/>
              <a:cxnLst/>
              <a:rect l="l" t="t" r="r" b="b"/>
              <a:pathLst>
                <a:path w="949580" h="824947">
                  <a:moveTo>
                    <a:pt x="0" y="0"/>
                  </a:moveTo>
                  <a:lnTo>
                    <a:pt x="949579" y="0"/>
                  </a:lnTo>
                  <a:lnTo>
                    <a:pt x="949579" y="824947"/>
                  </a:lnTo>
                  <a:lnTo>
                    <a:pt x="0" y="824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45" name="Group 45"/>
          <p:cNvGrpSpPr/>
          <p:nvPr/>
        </p:nvGrpSpPr>
        <p:grpSpPr>
          <a:xfrm>
            <a:off x="1028700" y="7944390"/>
            <a:ext cx="1178881" cy="1013101"/>
            <a:chOff x="0" y="0"/>
            <a:chExt cx="1571841" cy="1350801"/>
          </a:xfrm>
        </p:grpSpPr>
        <p:grpSp>
          <p:nvGrpSpPr>
            <p:cNvPr id="46" name="Group 46"/>
            <p:cNvGrpSpPr/>
            <p:nvPr/>
          </p:nvGrpSpPr>
          <p:grpSpPr>
            <a:xfrm>
              <a:off x="0" y="0"/>
              <a:ext cx="1571841" cy="1350801"/>
              <a:chOff x="0" y="0"/>
              <a:chExt cx="812800" cy="698500"/>
            </a:xfrm>
          </p:grpSpPr>
          <p:sp>
            <p:nvSpPr>
              <p:cNvPr id="47" name="Freeform 4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57150" cap="sq">
                <a:solidFill>
                  <a:srgbClr val="FFA916"/>
                </a:solidFill>
                <a:prstDash val="solid"/>
                <a:miter/>
              </a:ln>
            </p:spPr>
          </p:sp>
          <p:sp>
            <p:nvSpPr>
              <p:cNvPr id="48" name="TextBox 48"/>
              <p:cNvSpPr txBox="1"/>
              <p:nvPr/>
            </p:nvSpPr>
            <p:spPr>
              <a:xfrm>
                <a:off x="114300" y="-57150"/>
                <a:ext cx="584200" cy="755650"/>
              </a:xfrm>
              <a:prstGeom prst="rect">
                <a:avLst/>
              </a:prstGeom>
            </p:spPr>
            <p:txBody>
              <a:bodyPr lIns="50800" tIns="50800" rIns="50800" bIns="50800" rtlCol="0" anchor="ctr"/>
              <a:lstStyle/>
              <a:p>
                <a:pPr algn="ctr">
                  <a:lnSpc>
                    <a:spcPts val="2660"/>
                  </a:lnSpc>
                </a:pPr>
                <a:endParaRPr/>
              </a:p>
            </p:txBody>
          </p:sp>
        </p:grpSp>
        <p:sp>
          <p:nvSpPr>
            <p:cNvPr id="49" name="Freeform 49"/>
            <p:cNvSpPr/>
            <p:nvPr/>
          </p:nvSpPr>
          <p:spPr>
            <a:xfrm>
              <a:off x="311131" y="262927"/>
              <a:ext cx="949580" cy="824947"/>
            </a:xfrm>
            <a:custGeom>
              <a:avLst/>
              <a:gdLst/>
              <a:ahLst/>
              <a:cxnLst/>
              <a:rect l="l" t="t" r="r" b="b"/>
              <a:pathLst>
                <a:path w="949580" h="824947">
                  <a:moveTo>
                    <a:pt x="0" y="0"/>
                  </a:moveTo>
                  <a:lnTo>
                    <a:pt x="949579" y="0"/>
                  </a:lnTo>
                  <a:lnTo>
                    <a:pt x="949579" y="824947"/>
                  </a:lnTo>
                  <a:lnTo>
                    <a:pt x="0" y="824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50" name="TextBox 50"/>
          <p:cNvSpPr txBox="1"/>
          <p:nvPr/>
        </p:nvSpPr>
        <p:spPr>
          <a:xfrm>
            <a:off x="2503623" y="4287412"/>
            <a:ext cx="7143620" cy="522605"/>
          </a:xfrm>
          <a:prstGeom prst="rect">
            <a:avLst/>
          </a:prstGeom>
        </p:spPr>
        <p:txBody>
          <a:bodyPr lIns="0" tIns="0" rIns="0" bIns="0" rtlCol="0" anchor="t">
            <a:spAutoFit/>
          </a:bodyPr>
          <a:lstStyle/>
          <a:p>
            <a:pPr algn="l">
              <a:lnSpc>
                <a:spcPts val="2079"/>
              </a:lnSpc>
            </a:pPr>
            <a:r>
              <a:rPr lang="en-US" sz="1599">
                <a:solidFill>
                  <a:srgbClr val="000000"/>
                </a:solidFill>
                <a:latin typeface="Poppins"/>
                <a:ea typeface="Poppins"/>
                <a:cs typeface="Poppins"/>
                <a:sym typeface="Poppins"/>
              </a:rPr>
              <a:t>Enabling family members, delinquent peer groups, and unstable neighborhoods can be associated to juvenile delinquency.</a:t>
            </a:r>
          </a:p>
        </p:txBody>
      </p:sp>
      <p:sp>
        <p:nvSpPr>
          <p:cNvPr id="51" name="TextBox 51"/>
          <p:cNvSpPr txBox="1"/>
          <p:nvPr/>
        </p:nvSpPr>
        <p:spPr>
          <a:xfrm>
            <a:off x="2503623" y="5671990"/>
            <a:ext cx="7143620" cy="522605"/>
          </a:xfrm>
          <a:prstGeom prst="rect">
            <a:avLst/>
          </a:prstGeom>
        </p:spPr>
        <p:txBody>
          <a:bodyPr lIns="0" tIns="0" rIns="0" bIns="0" rtlCol="0" anchor="t">
            <a:spAutoFit/>
          </a:bodyPr>
          <a:lstStyle/>
          <a:p>
            <a:pPr algn="l">
              <a:lnSpc>
                <a:spcPts val="2079"/>
              </a:lnSpc>
            </a:pPr>
            <a:r>
              <a:rPr lang="en-US" sz="1599">
                <a:solidFill>
                  <a:srgbClr val="000000"/>
                </a:solidFill>
                <a:latin typeface="Poppins"/>
                <a:ea typeface="Poppins"/>
                <a:cs typeface="Poppins"/>
                <a:sym typeface="Poppins"/>
              </a:rPr>
              <a:t>Incarceration, alcohol/drug addiction, refusal to provide care. Foster care/residential care should be the last option.</a:t>
            </a:r>
          </a:p>
        </p:txBody>
      </p:sp>
      <p:sp>
        <p:nvSpPr>
          <p:cNvPr id="52" name="TextBox 52"/>
          <p:cNvSpPr txBox="1"/>
          <p:nvPr/>
        </p:nvSpPr>
        <p:spPr>
          <a:xfrm>
            <a:off x="2503623" y="7082146"/>
            <a:ext cx="7143620" cy="522605"/>
          </a:xfrm>
          <a:prstGeom prst="rect">
            <a:avLst/>
          </a:prstGeom>
        </p:spPr>
        <p:txBody>
          <a:bodyPr lIns="0" tIns="0" rIns="0" bIns="0" rtlCol="0" anchor="t">
            <a:spAutoFit/>
          </a:bodyPr>
          <a:lstStyle/>
          <a:p>
            <a:pPr algn="l">
              <a:lnSpc>
                <a:spcPts val="2079"/>
              </a:lnSpc>
            </a:pPr>
            <a:r>
              <a:rPr lang="en-US" sz="1599">
                <a:solidFill>
                  <a:srgbClr val="000000"/>
                </a:solidFill>
                <a:latin typeface="Poppins"/>
                <a:ea typeface="Poppins"/>
                <a:cs typeface="Poppins"/>
                <a:sym typeface="Poppins"/>
              </a:rPr>
              <a:t>The youth should not remain in a living situation that is unsafe and not in the best interest and wellbeing of the youth and/or victim.</a:t>
            </a:r>
          </a:p>
        </p:txBody>
      </p:sp>
      <p:sp>
        <p:nvSpPr>
          <p:cNvPr id="53" name="TextBox 53"/>
          <p:cNvSpPr txBox="1"/>
          <p:nvPr/>
        </p:nvSpPr>
        <p:spPr>
          <a:xfrm>
            <a:off x="2503623" y="8428626"/>
            <a:ext cx="7143620" cy="522605"/>
          </a:xfrm>
          <a:prstGeom prst="rect">
            <a:avLst/>
          </a:prstGeom>
        </p:spPr>
        <p:txBody>
          <a:bodyPr lIns="0" tIns="0" rIns="0" bIns="0" rtlCol="0" anchor="t">
            <a:spAutoFit/>
          </a:bodyPr>
          <a:lstStyle/>
          <a:p>
            <a:pPr algn="l">
              <a:lnSpc>
                <a:spcPts val="2079"/>
              </a:lnSpc>
            </a:pPr>
            <a:r>
              <a:rPr lang="en-US" sz="1599">
                <a:solidFill>
                  <a:srgbClr val="000000"/>
                </a:solidFill>
                <a:latin typeface="Poppins"/>
                <a:ea typeface="Poppins"/>
                <a:cs typeface="Poppins"/>
                <a:sym typeface="Poppins"/>
              </a:rPr>
              <a:t>Homelessness of the parent/legal guardian may cause for a temporary disruption and relocation of a youth.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2872</Words>
  <Application>Microsoft Office PowerPoint</Application>
  <PresentationFormat>Custom</PresentationFormat>
  <Paragraphs>250</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Telegraf Bold</vt:lpstr>
      <vt:lpstr>Poppins Semi-Bold</vt:lpstr>
      <vt:lpstr>Telegraf Medium</vt:lpstr>
      <vt:lpstr>Poppins</vt:lpstr>
      <vt:lpstr>Arial</vt:lpstr>
      <vt:lpstr>Poppins Bold</vt:lpstr>
      <vt:lpstr>Calibri</vt:lpstr>
      <vt:lpstr>Telegraf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WEBSITE VERSION - RDEI HE Best Practice Training</dc:title>
  <dc:creator>Amanee Cabbagestalk</dc:creator>
  <cp:lastModifiedBy>Amanee Cabbagestalk</cp:lastModifiedBy>
  <cp:revision>1</cp:revision>
  <dcterms:created xsi:type="dcterms:W3CDTF">2006-08-16T00:00:00Z</dcterms:created>
  <dcterms:modified xsi:type="dcterms:W3CDTF">2024-08-13T15:35:23Z</dcterms:modified>
  <dc:identifier>DAGNvxbljFk</dc:identifier>
</cp:coreProperties>
</file>