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Open Sans" panose="020B0606030504020204" pitchFamily="34" charset="0"/>
      <p:regular r:id="rId25"/>
      <p:bold r:id="rId26"/>
      <p:italic r:id="rId27"/>
      <p:boldItalic r:id="rId28"/>
    </p:embeddedFont>
    <p:embeddedFont>
      <p:font typeface="Roboto Mono Light" panose="00000009000000000000" pitchFamily="49" charset="0"/>
      <p:regular r:id="rId29"/>
      <p:italic r:id="rId30"/>
    </p:embeddedFont>
    <p:embeddedFont>
      <p:font typeface="Roboto Mono Light Bold" panose="020B0604020202020204" charset="0"/>
      <p:regular r:id="rId31"/>
    </p:embeddedFont>
    <p:embeddedFont>
      <p:font typeface="Roboto Mono Regular" panose="020B0604020202020204" charset="0"/>
      <p:regular r:id="rId32"/>
    </p:embeddedFont>
    <p:embeddedFont>
      <p:font typeface="Roboto Mono Regular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7509" autoAdjust="0"/>
  </p:normalViewPr>
  <p:slideViewPr>
    <p:cSldViewPr>
      <p:cViewPr varScale="1">
        <p:scale>
          <a:sx n="38" d="100"/>
          <a:sy n="38" d="100"/>
        </p:scale>
        <p:origin x="166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Rule 5-102 paragraph 4 states: </a:t>
            </a:r>
          </a:p>
          <a:p>
            <a:endParaRPr lang="en-US"/>
          </a:p>
          <a:p>
            <a:r>
              <a:rPr lang="en-US"/>
              <a:t>Upon finding or apprehending the juvenile, the sending state shall make a determination if the juvenile shall return to the sending state or if the sending state will request supervision resume in the receiving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Absconder is defined as a juvenile probationer or parolee who hides, conceals, or absents him/herself so that he/she is unavailable for the legal process or authorized control.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supervising a juvenile in the receiving state, you might have reason to suspect they’ve absconded based on information shared by the parent  or placement resource.</a:t>
            </a:r>
          </a:p>
          <a:p>
            <a:endParaRPr lang="en-US"/>
          </a:p>
          <a:p>
            <a:r>
              <a:rPr lang="en-US"/>
              <a:t>Acting quickly on your suspicion is critical, as you cannot supervise someone who is no longer at the approved residence.   </a:t>
            </a:r>
          </a:p>
          <a:p>
            <a:endParaRPr lang="en-US"/>
          </a:p>
          <a:p>
            <a:r>
              <a:rPr lang="en-US"/>
              <a:t>By investigating and reporting your findings via the ICJ Form IX,  you are taking important steps to protect the juvenile and the community.  </a:t>
            </a:r>
          </a:p>
          <a:p>
            <a:endParaRPr lang="en-US"/>
          </a:p>
          <a:p>
            <a:r>
              <a:rPr lang="en-US"/>
              <a:t>When a  juvenile under  ICJ supervision  absents himself or herself  from supervision, it poses a risk to their own safety and well being, and negatively impacts community safety as well. </a:t>
            </a:r>
          </a:p>
          <a:p>
            <a:endParaRPr lang="en-US"/>
          </a:p>
          <a:p>
            <a:r>
              <a:rPr lang="en-US"/>
              <a:t>Prompt and thorough reporting by the receiving state mitigates  risk, and contributes to the ongoing collaborative efforts between the sending and receiving states to ensure positive outcomes for juveniles.</a:t>
            </a:r>
          </a:p>
          <a:p>
            <a:endParaRPr lang="en-US"/>
          </a:p>
          <a:p>
            <a:r>
              <a:rPr lang="en-US"/>
              <a:t>As the supervising officer in the receiving state, you may suspect the juvenile has absconded because the juvenile has:   </a:t>
            </a:r>
          </a:p>
          <a:p>
            <a:r>
              <a:rPr lang="en-US"/>
              <a:t>-been reported missing by the parent or legal guardian or placement resource;</a:t>
            </a:r>
          </a:p>
          <a:p>
            <a:r>
              <a:rPr lang="en-US"/>
              <a:t>-missed scheduled appointments and is unavailable for supervision;  </a:t>
            </a:r>
          </a:p>
          <a:p>
            <a:r>
              <a:rPr lang="en-US"/>
              <a:t>-or been reported as truant-- Which may be a violation of their supervision conditions.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first step as the supervising officer in the receiving state per Rule 5-102, is to attempt to locate the juvenile by:</a:t>
            </a:r>
          </a:p>
          <a:p>
            <a:endParaRPr lang="en-US"/>
          </a:p>
          <a:p>
            <a:r>
              <a:rPr lang="en-US"/>
              <a:t>-conducting a field contact at the last known address;  </a:t>
            </a:r>
          </a:p>
          <a:p>
            <a:endParaRPr lang="en-US"/>
          </a:p>
          <a:p>
            <a:r>
              <a:rPr lang="en-US"/>
              <a:t>-contacting the school or last known employer;</a:t>
            </a:r>
          </a:p>
          <a:p>
            <a:endParaRPr lang="en-US"/>
          </a:p>
          <a:p>
            <a:r>
              <a:rPr lang="en-US"/>
              <a:t>-and speaking with the juvenile’s family and friends to determine the circumstances that led to the juvenile’s absconding.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your efforts to locate the juvenile are unsuccessful, you will need to document those efforts using the Form IX Absconder Report.</a:t>
            </a:r>
          </a:p>
          <a:p>
            <a:endParaRPr lang="en-US"/>
          </a:p>
          <a:p>
            <a:r>
              <a:rPr lang="en-US"/>
              <a:t>First, document the juvenile’s last known confirmed address, phone number, and contact information.</a:t>
            </a:r>
          </a:p>
          <a:p>
            <a:r>
              <a:rPr lang="en-US"/>
              <a:t>This would be a perfect time to share details regarding the juvenile’s personal cell phone number, in addition to the last confirmed phone number for the family at the residence address.  Though seemingly minor details, sharing specifics with the sending state can be very helpful.  These details can establish a baseline for the Court, which shows the juvenile resided at the listed address and could consistently be reached via phone, up until the date they absconded. </a:t>
            </a:r>
          </a:p>
          <a:p>
            <a:endParaRPr lang="en-US"/>
          </a:p>
          <a:p>
            <a:r>
              <a:rPr lang="en-US"/>
              <a:t>Next, document  your last face to face contact.</a:t>
            </a:r>
          </a:p>
          <a:p>
            <a:r>
              <a:rPr lang="en-US"/>
              <a:t>Include the date. It matters whether  the last  face-to-face contact was four weeks ago or four days ago. It’s important to provide context regarding the delay  in reporting the juvenile’s absconding. The sending state’s Court needs as many details as possible, because such details can be used to support the issuance of a warrant or pick-up order from the sending state.</a:t>
            </a:r>
          </a:p>
          <a:p>
            <a:endParaRPr lang="en-US"/>
          </a:p>
          <a:p>
            <a:r>
              <a:rPr lang="en-US"/>
              <a:t>Include the details that led you to believe the juvenile had absconded.  Be specific about what the parent or placement resource said about the juvenile’s leaving the home. </a:t>
            </a:r>
          </a:p>
          <a:p>
            <a:r>
              <a:rPr lang="en-US"/>
              <a:t>Did they leave following an argument? or in the middle of the night with no warning? Did they go to school or work and fail to return home afterwards?</a:t>
            </a:r>
          </a:p>
          <a:p>
            <a:endParaRPr lang="en-US"/>
          </a:p>
          <a:p>
            <a:r>
              <a:rPr lang="en-US"/>
              <a:t>And finally be sure to document whether the juvenile has any outstanding charges in the receiving state. </a:t>
            </a:r>
          </a:p>
          <a:p>
            <a:r>
              <a:rPr lang="en-US"/>
              <a:t>If there are outstanding charges, provide the dates and as many details  as possible.  </a:t>
            </a:r>
          </a:p>
          <a:p>
            <a:r>
              <a:rPr lang="en-US"/>
              <a:t>Include the citation, petition or other charging document along with any relevant police reports or an Affidavit of Probable Cause. </a:t>
            </a:r>
          </a:p>
          <a:p>
            <a:endParaRPr lang="en-US"/>
          </a:p>
          <a:p>
            <a:r>
              <a:rPr lang="en-US"/>
              <a:t>If the parent  or placement resource advises that they filed a missing person report  OR a runaway report with local law enforcement, ask them to provide the report number.   </a:t>
            </a:r>
          </a:p>
          <a:p>
            <a:endParaRPr lang="en-US"/>
          </a:p>
          <a:p>
            <a:r>
              <a:rPr lang="en-US"/>
              <a:t>If possible, confirm that information and include a copy of the report when submitting the Absconder Report.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you have gathered all the required information and the supporting documents, you will conclude your Absconder Report by making a recommendation to the sending state to either request discharge or request revocation. </a:t>
            </a:r>
          </a:p>
          <a:p>
            <a:endParaRPr lang="en-US"/>
          </a:p>
          <a:p>
            <a:r>
              <a:rPr lang="en-US"/>
              <a:t>Key factors to consider when making a recommendation include whether a parent or legal guardian remains in the sending state and the juvenile’s overall compliance with terms and conditions prior to absconding. </a:t>
            </a:r>
          </a:p>
          <a:p>
            <a:endParaRPr lang="en-US"/>
          </a:p>
          <a:p>
            <a:r>
              <a:rPr lang="en-US"/>
              <a:t>If the juvenile absconded from supervision after several months of non-compliance (which have been reported to the sending state via a Violation Report), it may be critical to recommend that the sending state’s court request revocation. </a:t>
            </a:r>
          </a:p>
          <a:p>
            <a:endParaRPr lang="en-US"/>
          </a:p>
          <a:p>
            <a:r>
              <a:rPr lang="en-US"/>
              <a:t>A request for revocation using a return and formal sanctions can help steer the juvenile back down the path to success.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Absconder Report has been submitted,  the receiving state may close the supervision case based on one of two circumstances:</a:t>
            </a:r>
          </a:p>
          <a:p>
            <a:r>
              <a:rPr lang="en-US"/>
              <a:t>-notification that a warrant has been issued by the sending state OR</a:t>
            </a:r>
          </a:p>
          <a:p>
            <a:r>
              <a:rPr lang="en-US"/>
              <a:t>-the juvenile has been on absconder status for ten  business days.</a:t>
            </a:r>
          </a:p>
          <a:p>
            <a:endParaRPr lang="en-US"/>
          </a:p>
          <a:p>
            <a:r>
              <a:rPr lang="en-US"/>
              <a:t>It is important to note that when the receiving state closes an ICJ Case, the receiving state must complete the Form X and provide the reason for closure. In this case it would be: juvenile has absconded.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Upon finding or apprehending the juvenile, the sending state shall make a determination whether to: </a:t>
            </a:r>
          </a:p>
          <a:p>
            <a:r>
              <a:rPr lang="en-US"/>
              <a:t>Return the juvenile to the sending state or </a:t>
            </a:r>
          </a:p>
          <a:p>
            <a:r>
              <a:rPr lang="en-US"/>
              <a:t>Submit a request to resume supervision in the receiving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flowchart shown here depicts the complete rule in action.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would like to download a copy of this presentation, handout, and sample form for in-state trainings, visit the "Training Materials" page on the Commission's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Save the Date! Our Wednesday Workshop training sessions will be presented (typically) on the last Wednesday of each month from 1:00 - 2:00 pm EST.</a:t>
            </a:r>
          </a:p>
          <a:p>
            <a:endParaRPr lang="en-US" dirty="0"/>
          </a:p>
          <a:p>
            <a:r>
              <a:rPr lang="en-US" dirty="0"/>
              <a:t>Next month will be a little bit different, as we will have training sessions every Wednesday to prepare for the upcoming Rule Amendments. </a:t>
            </a:r>
          </a:p>
          <a:p>
            <a:endParaRPr lang="en-US" dirty="0"/>
          </a:p>
          <a:p>
            <a:r>
              <a:rPr lang="en-US" dirty="0"/>
              <a:t>Session A will be offered on the first and second Wednesday of March and Session B will be offered on the third and fourth Wednesday of March. </a:t>
            </a:r>
          </a:p>
          <a:p>
            <a:endParaRPr lang="en-US" dirty="0"/>
          </a:p>
          <a:p>
            <a:r>
              <a:rPr lang="en-US" dirty="0"/>
              <a:t>Registration is required.</a:t>
            </a:r>
          </a:p>
          <a:p>
            <a:endParaRPr lang="en-US" dirty="0"/>
          </a:p>
          <a:p>
            <a:r>
              <a:rPr lang="en-US" dirty="0"/>
              <a:t>On May 1st, members of the Racial Diversity, Equity, and Inclusion Committee will present a training on their recently published best practice on home evaluations for unconventional families.</a:t>
            </a:r>
          </a:p>
          <a:p>
            <a:endParaRPr lang="en-US" dirty="0"/>
          </a:p>
          <a:p>
            <a:r>
              <a:rPr lang="en-US" dirty="0"/>
              <a:t>Please visit the calendar on the Commission's website to access additional information and the Zoom links to the sessions. </a:t>
            </a:r>
          </a:p>
          <a:p>
            <a:endParaRPr lang="en-US" dirty="0"/>
          </a:p>
          <a:p>
            <a:r>
              <a:rPr lang="en-US" dirty="0"/>
              <a:t>That's all for today! Thank you for joining us and we look forward to seeing you next month!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a more in-depth learning experience, enroll in the "ICJ in Action" LMS courses.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 we will review Rule 5-102, Absconder Under ICJ Supervision.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Rule 5-102 paragraph 1 states: </a:t>
            </a:r>
          </a:p>
          <a:p>
            <a:endParaRPr lang="en-US"/>
          </a:p>
          <a:p>
            <a:r>
              <a:rPr lang="en-US"/>
              <a:t>If there is reason to believe that a juvenile being supervised under the terms of the Interstate Compact for Juveniles in the receiving state has absconded, the receiving state shall attempt to locate the juvenile.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212529"/>
                </a:solidFill>
                <a:effectLst/>
                <a:latin typeface="Open Sans" panose="020B0606030504020204" pitchFamily="34" charset="0"/>
              </a:rPr>
              <a:t>a. Conducting a field contact at the last known residence;</a:t>
            </a:r>
            <a:br>
              <a:rPr lang="en-US" dirty="0"/>
            </a:br>
            <a:br>
              <a:rPr lang="en-US" dirty="0"/>
            </a:br>
            <a:r>
              <a:rPr lang="en-US" b="0" i="0" dirty="0">
                <a:solidFill>
                  <a:srgbClr val="212529"/>
                </a:solidFill>
                <a:effectLst/>
                <a:latin typeface="Open Sans" panose="020B0606030504020204" pitchFamily="34" charset="0"/>
              </a:rPr>
              <a:t>b. Contacting the last known school or employer, if applicable; and</a:t>
            </a:r>
            <a:br>
              <a:rPr lang="en-US" dirty="0"/>
            </a:br>
            <a:br>
              <a:rPr lang="en-US" dirty="0"/>
            </a:br>
            <a:r>
              <a:rPr lang="en-US" b="0" i="0" dirty="0">
                <a:solidFill>
                  <a:srgbClr val="212529"/>
                </a:solidFill>
                <a:effectLst/>
                <a:latin typeface="Open Sans" panose="020B0606030504020204" pitchFamily="34" charset="0"/>
              </a:rPr>
              <a:t>c. </a:t>
            </a:r>
            <a:r>
              <a:rPr lang="en-US" b="0" i="0">
                <a:solidFill>
                  <a:srgbClr val="212529"/>
                </a:solidFill>
                <a:effectLst/>
                <a:latin typeface="Open Sans" panose="020B0606030504020204" pitchFamily="34" charset="0"/>
              </a:rPr>
              <a:t>Contacting known family members and collateral contacts.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the juvenile is not located,  the receiving state shall submit a Form IX Absconder Report to the sending state’s ICJ office.</a:t>
            </a:r>
          </a:p>
          <a:p>
            <a:endParaRPr lang="en-US"/>
          </a:p>
          <a:p>
            <a:r>
              <a:rPr lang="en-US"/>
              <a:t>Later you will learn what to include in the report and see examples of a quality report.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The juvenile’s last known address and telephone number,</a:t>
            </a:r>
          </a:p>
          <a:p>
            <a:endParaRPr lang="en-US"/>
          </a:p>
          <a:p>
            <a:r>
              <a:rPr lang="en-US"/>
              <a:t>b. Date of the juvenile’s last personal contact with the supervising agent,</a:t>
            </a:r>
          </a:p>
          <a:p>
            <a:endParaRPr lang="en-US"/>
          </a:p>
          <a:p>
            <a:r>
              <a:rPr lang="en-US"/>
              <a:t>c. Details regarding how the supervising agent determined the juvenile to be an absconder, and</a:t>
            </a:r>
          </a:p>
          <a:p>
            <a:endParaRPr lang="en-US"/>
          </a:p>
          <a:p>
            <a:r>
              <a:rPr lang="en-US"/>
              <a:t>d. Any pending charges in the receiving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Rule 5-102 paragraph 3 states: </a:t>
            </a:r>
          </a:p>
          <a:p>
            <a:endParaRPr lang="en-US"/>
          </a:p>
          <a:p>
            <a:r>
              <a:rPr lang="en-US"/>
              <a:t>The receiving state may close the case upon notification that a warrant has been issued by the sending state for a juvenile who has absconded from supervision in the receiving state, or if the juvenile has been on absconder status for ten (10) business days.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0820"/>
        </a:solidFill>
        <a:effectLst/>
      </p:bgPr>
    </p:bg>
    <p:spTree>
      <p:nvGrpSpPr>
        <p:cNvPr id="1" name=""/>
        <p:cNvGrpSpPr/>
        <p:nvPr/>
      </p:nvGrpSpPr>
      <p:grpSpPr>
        <a:xfrm>
          <a:off x="0" y="0"/>
          <a:ext cx="0" cy="0"/>
          <a:chOff x="0" y="0"/>
          <a:chExt cx="0" cy="0"/>
        </a:xfrm>
      </p:grpSpPr>
      <p:grpSp>
        <p:nvGrpSpPr>
          <p:cNvPr id="2" name="Group 2"/>
          <p:cNvGrpSpPr/>
          <p:nvPr/>
        </p:nvGrpSpPr>
        <p:grpSpPr>
          <a:xfrm>
            <a:off x="734471" y="1827138"/>
            <a:ext cx="15972381" cy="9229973"/>
            <a:chOff x="0" y="0"/>
            <a:chExt cx="5490351" cy="3172714"/>
          </a:xfrm>
        </p:grpSpPr>
        <p:sp>
          <p:nvSpPr>
            <p:cNvPr id="3" name="Freeform 3"/>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FFFBEC"/>
            </a:solidFill>
          </p:spPr>
        </p:sp>
      </p:grpSp>
      <p:grpSp>
        <p:nvGrpSpPr>
          <p:cNvPr id="4" name="Group 4"/>
          <p:cNvGrpSpPr/>
          <p:nvPr/>
        </p:nvGrpSpPr>
        <p:grpSpPr>
          <a:xfrm rot="-10800000">
            <a:off x="1433554" y="1123950"/>
            <a:ext cx="5939862" cy="929058"/>
            <a:chOff x="0" y="0"/>
            <a:chExt cx="38779425" cy="6065520"/>
          </a:xfrm>
        </p:grpSpPr>
        <p:sp>
          <p:nvSpPr>
            <p:cNvPr id="5" name="Freeform 5"/>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BEC"/>
            </a:solidFill>
          </p:spPr>
        </p:sp>
      </p:grpSp>
      <p:grpSp>
        <p:nvGrpSpPr>
          <p:cNvPr id="6" name="Group 6"/>
          <p:cNvGrpSpPr/>
          <p:nvPr/>
        </p:nvGrpSpPr>
        <p:grpSpPr>
          <a:xfrm>
            <a:off x="1703426" y="1588479"/>
            <a:ext cx="15555874" cy="9381757"/>
            <a:chOff x="0" y="0"/>
            <a:chExt cx="20741165" cy="12509009"/>
          </a:xfrm>
        </p:grpSpPr>
        <p:grpSp>
          <p:nvGrpSpPr>
            <p:cNvPr id="7" name="Group 7"/>
            <p:cNvGrpSpPr/>
            <p:nvPr/>
          </p:nvGrpSpPr>
          <p:grpSpPr>
            <a:xfrm>
              <a:off x="0" y="1142541"/>
              <a:ext cx="20741165" cy="11366468"/>
              <a:chOff x="0" y="0"/>
              <a:chExt cx="5490351" cy="3008794"/>
            </a:xfrm>
          </p:grpSpPr>
          <p:sp>
            <p:nvSpPr>
              <p:cNvPr id="8" name="Freeform 8"/>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FDBE58"/>
              </a:solidFill>
            </p:spPr>
          </p:sp>
        </p:grpSp>
        <p:grpSp>
          <p:nvGrpSpPr>
            <p:cNvPr id="9" name="Group 9"/>
            <p:cNvGrpSpPr/>
            <p:nvPr/>
          </p:nvGrpSpPr>
          <p:grpSpPr>
            <a:xfrm rot="-10800000">
              <a:off x="10688424" y="0"/>
              <a:ext cx="8880221" cy="1388962"/>
              <a:chOff x="0" y="0"/>
              <a:chExt cx="38779425" cy="6065520"/>
            </a:xfrm>
          </p:grpSpPr>
          <p:sp>
            <p:nvSpPr>
              <p:cNvPr id="10" name="Freeform 10"/>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DBE58"/>
              </a:solidFill>
            </p:spPr>
          </p:sp>
        </p:grpSp>
      </p:grpSp>
      <p:sp>
        <p:nvSpPr>
          <p:cNvPr id="11" name="AutoShape 11"/>
          <p:cNvSpPr/>
          <p:nvPr/>
        </p:nvSpPr>
        <p:spPr>
          <a:xfrm>
            <a:off x="3828867" y="7400206"/>
            <a:ext cx="10892290" cy="0"/>
          </a:xfrm>
          <a:prstGeom prst="line">
            <a:avLst/>
          </a:prstGeom>
          <a:ln w="19050" cap="rnd">
            <a:solidFill>
              <a:srgbClr val="000000"/>
            </a:solidFill>
            <a:prstDash val="solid"/>
            <a:headEnd type="none" w="sm" len="sm"/>
            <a:tailEnd type="none" w="sm" len="sm"/>
          </a:ln>
        </p:spPr>
      </p:sp>
      <p:sp>
        <p:nvSpPr>
          <p:cNvPr id="12" name="AutoShape 12"/>
          <p:cNvSpPr/>
          <p:nvPr/>
        </p:nvSpPr>
        <p:spPr>
          <a:xfrm>
            <a:off x="3828867" y="4813560"/>
            <a:ext cx="10892290" cy="0"/>
          </a:xfrm>
          <a:prstGeom prst="line">
            <a:avLst/>
          </a:prstGeom>
          <a:ln w="19050" cap="rnd">
            <a:solidFill>
              <a:srgbClr val="000000"/>
            </a:solidFill>
            <a:prstDash val="solid"/>
            <a:headEnd type="none" w="sm" len="sm"/>
            <a:tailEnd type="none" w="sm" len="sm"/>
          </a:ln>
        </p:spPr>
      </p:sp>
      <p:sp>
        <p:nvSpPr>
          <p:cNvPr id="13" name="TextBox 13"/>
          <p:cNvSpPr txBox="1"/>
          <p:nvPr/>
        </p:nvSpPr>
        <p:spPr>
          <a:xfrm>
            <a:off x="2892361" y="5430608"/>
            <a:ext cx="12765302" cy="1371600"/>
          </a:xfrm>
          <a:prstGeom prst="rect">
            <a:avLst/>
          </a:prstGeom>
        </p:spPr>
        <p:txBody>
          <a:bodyPr lIns="0" tIns="0" rIns="0" bIns="0" rtlCol="0" anchor="t">
            <a:spAutoFit/>
          </a:bodyPr>
          <a:lstStyle/>
          <a:p>
            <a:pPr algn="ctr">
              <a:lnSpc>
                <a:spcPts val="10800"/>
              </a:lnSpc>
            </a:pPr>
            <a:r>
              <a:rPr lang="en-US" sz="9000">
                <a:solidFill>
                  <a:srgbClr val="000000"/>
                </a:solidFill>
                <a:latin typeface="Roboto Mono Regular Bold"/>
              </a:rPr>
              <a:t>ABSCONDER REPORTS</a:t>
            </a:r>
          </a:p>
        </p:txBody>
      </p:sp>
      <p:sp>
        <p:nvSpPr>
          <p:cNvPr id="14" name="Freeform 14"/>
          <p:cNvSpPr/>
          <p:nvPr/>
        </p:nvSpPr>
        <p:spPr>
          <a:xfrm rot="1332594">
            <a:off x="818611" y="7360710"/>
            <a:ext cx="3362963" cy="3186408"/>
          </a:xfrm>
          <a:custGeom>
            <a:avLst/>
            <a:gdLst/>
            <a:ahLst/>
            <a:cxnLst/>
            <a:rect l="l" t="t" r="r" b="b"/>
            <a:pathLst>
              <a:path w="3362963" h="3186408">
                <a:moveTo>
                  <a:pt x="0" y="0"/>
                </a:moveTo>
                <a:lnTo>
                  <a:pt x="3362964" y="0"/>
                </a:lnTo>
                <a:lnTo>
                  <a:pt x="3362964" y="3186408"/>
                </a:lnTo>
                <a:lnTo>
                  <a:pt x="0" y="31864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4616917" y="8037468"/>
            <a:ext cx="9316189" cy="514350"/>
          </a:xfrm>
          <a:prstGeom prst="rect">
            <a:avLst/>
          </a:prstGeom>
        </p:spPr>
        <p:txBody>
          <a:bodyPr lIns="0" tIns="0" rIns="0" bIns="0" rtlCol="0" anchor="t">
            <a:spAutoFit/>
          </a:bodyPr>
          <a:lstStyle/>
          <a:p>
            <a:pPr algn="ctr">
              <a:lnSpc>
                <a:spcPts val="4200"/>
              </a:lnSpc>
            </a:pPr>
            <a:r>
              <a:rPr lang="en-US" sz="3000">
                <a:solidFill>
                  <a:srgbClr val="000000"/>
                </a:solidFill>
                <a:latin typeface="Roboto Mono Regular"/>
              </a:rPr>
              <a:t>Interstate Commission for Juveniles</a:t>
            </a:r>
          </a:p>
        </p:txBody>
      </p:sp>
      <p:sp>
        <p:nvSpPr>
          <p:cNvPr id="16" name="TextBox 16"/>
          <p:cNvSpPr txBox="1"/>
          <p:nvPr/>
        </p:nvSpPr>
        <p:spPr>
          <a:xfrm>
            <a:off x="4616917" y="3693344"/>
            <a:ext cx="9316189" cy="514350"/>
          </a:xfrm>
          <a:prstGeom prst="rect">
            <a:avLst/>
          </a:prstGeom>
        </p:spPr>
        <p:txBody>
          <a:bodyPr lIns="0" tIns="0" rIns="0" bIns="0" rtlCol="0" anchor="t">
            <a:spAutoFit/>
          </a:bodyPr>
          <a:lstStyle/>
          <a:p>
            <a:pPr algn="ctr">
              <a:lnSpc>
                <a:spcPts val="4200"/>
              </a:lnSpc>
            </a:pPr>
            <a:r>
              <a:rPr lang="en-US" sz="3000">
                <a:solidFill>
                  <a:srgbClr val="000000"/>
                </a:solidFill>
                <a:latin typeface="Roboto Mono Regular"/>
              </a:rPr>
              <a:t>BACK TO THE BASICS</a:t>
            </a:r>
          </a:p>
        </p:txBody>
      </p:sp>
      <p:sp>
        <p:nvSpPr>
          <p:cNvPr id="17" name="Freeform 17"/>
          <p:cNvSpPr/>
          <p:nvPr/>
        </p:nvSpPr>
        <p:spPr>
          <a:xfrm rot="817225">
            <a:off x="16592269" y="472636"/>
            <a:ext cx="508987" cy="7998371"/>
          </a:xfrm>
          <a:custGeom>
            <a:avLst/>
            <a:gdLst/>
            <a:ahLst/>
            <a:cxnLst/>
            <a:rect l="l" t="t" r="r" b="b"/>
            <a:pathLst>
              <a:path w="508987" h="7998371">
                <a:moveTo>
                  <a:pt x="0" y="0"/>
                </a:moveTo>
                <a:lnTo>
                  <a:pt x="508987" y="0"/>
                </a:lnTo>
                <a:lnTo>
                  <a:pt x="508987" y="7998370"/>
                </a:lnTo>
                <a:lnTo>
                  <a:pt x="0" y="7998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082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sp>
        <p:nvSpPr>
          <p:cNvPr id="4" name="Freeform 4"/>
          <p:cNvSpPr/>
          <p:nvPr/>
        </p:nvSpPr>
        <p:spPr>
          <a:xfrm>
            <a:off x="2411813" y="295288"/>
            <a:ext cx="1677300" cy="1686499"/>
          </a:xfrm>
          <a:custGeom>
            <a:avLst/>
            <a:gdLst/>
            <a:ahLst/>
            <a:cxnLst/>
            <a:rect l="l" t="t" r="r" b="b"/>
            <a:pathLst>
              <a:path w="1677300" h="1686499">
                <a:moveTo>
                  <a:pt x="0" y="0"/>
                </a:moveTo>
                <a:lnTo>
                  <a:pt x="1677299" y="0"/>
                </a:lnTo>
                <a:lnTo>
                  <a:pt x="1677299"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487900" y="295288"/>
            <a:ext cx="1677300" cy="1686499"/>
          </a:xfrm>
          <a:custGeom>
            <a:avLst/>
            <a:gdLst/>
            <a:ahLst/>
            <a:cxnLst/>
            <a:rect l="l" t="t" r="r" b="b"/>
            <a:pathLst>
              <a:path w="1677300" h="1686499">
                <a:moveTo>
                  <a:pt x="0" y="0"/>
                </a:moveTo>
                <a:lnTo>
                  <a:pt x="1677300" y="0"/>
                </a:lnTo>
                <a:lnTo>
                  <a:pt x="1677300"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6" name="Table 6"/>
          <p:cNvGraphicFramePr>
            <a:graphicFrameLocks noGrp="1"/>
          </p:cNvGraphicFramePr>
          <p:nvPr/>
        </p:nvGraphicFramePr>
        <p:xfrm>
          <a:off x="1028700" y="2311392"/>
          <a:ext cx="16230600" cy="189547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5-102(4)</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r>
                        <a:rPr lang="en-US" sz="2300">
                          <a:solidFill>
                            <a:srgbClr val="000000"/>
                          </a:solidFill>
                          <a:latin typeface="Roboto Mono Regular"/>
                        </a:rPr>
                        <a:t>Absconder Under ICJ Supervision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143500"/>
          <a:ext cx="16230600" cy="3038475"/>
        </p:xfrm>
        <a:graphic>
          <a:graphicData uri="http://schemas.openxmlformats.org/drawingml/2006/table">
            <a:tbl>
              <a:tblPr/>
              <a:tblGrid>
                <a:gridCol w="16230600">
                  <a:extLst>
                    <a:ext uri="{9D8B030D-6E8A-4147-A177-3AD203B41FA5}">
                      <a16:colId xmlns:a16="http://schemas.microsoft.com/office/drawing/2014/main" val="20000"/>
                    </a:ext>
                  </a:extLst>
                </a:gridCol>
              </a:tblGrid>
              <a:tr h="3038475">
                <a:tc>
                  <a:txBody>
                    <a:bodyPr/>
                    <a:lstStyle/>
                    <a:p>
                      <a:pPr algn="l">
                        <a:lnSpc>
                          <a:spcPts val="5039"/>
                        </a:lnSpc>
                        <a:defRPr/>
                      </a:pPr>
                      <a:r>
                        <a:rPr lang="en-US" sz="3599">
                          <a:solidFill>
                            <a:srgbClr val="000000"/>
                          </a:solidFill>
                          <a:latin typeface="Roboto Mono Regular"/>
                        </a:rPr>
                        <a:t>Upon finding or apprehending the juvenile, the sending state shall make a determination if the juvenile shall return to the sending state or if the sending state will request supervision resume in the receiving state.</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286919" y="785425"/>
            <a:ext cx="15972381" cy="10258082"/>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290820"/>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290820"/>
              </a:solidFill>
            </p:spPr>
          </p:sp>
        </p:grpSp>
      </p:grpSp>
      <p:grpSp>
        <p:nvGrpSpPr>
          <p:cNvPr id="7" name="Group 7"/>
          <p:cNvGrpSpPr/>
          <p:nvPr/>
        </p:nvGrpSpPr>
        <p:grpSpPr>
          <a:xfrm>
            <a:off x="1028700" y="1180725"/>
            <a:ext cx="15555874" cy="9467482"/>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FDBE58"/>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DBE58"/>
              </a:solidFill>
            </p:spPr>
          </p:sp>
        </p:grpSp>
      </p:grpSp>
      <p:sp>
        <p:nvSpPr>
          <p:cNvPr id="12" name="TextBox 12"/>
          <p:cNvSpPr txBox="1"/>
          <p:nvPr/>
        </p:nvSpPr>
        <p:spPr>
          <a:xfrm>
            <a:off x="3383440" y="3086100"/>
            <a:ext cx="10846393" cy="4114800"/>
          </a:xfrm>
          <a:prstGeom prst="rect">
            <a:avLst/>
          </a:prstGeom>
        </p:spPr>
        <p:txBody>
          <a:bodyPr lIns="0" tIns="0" rIns="0" bIns="0" rtlCol="0" anchor="t">
            <a:spAutoFit/>
          </a:bodyPr>
          <a:lstStyle/>
          <a:p>
            <a:pPr algn="ctr">
              <a:lnSpc>
                <a:spcPts val="5400"/>
              </a:lnSpc>
            </a:pPr>
            <a:r>
              <a:rPr lang="en-US" sz="4500">
                <a:solidFill>
                  <a:srgbClr val="000000"/>
                </a:solidFill>
                <a:latin typeface="Roboto Mono Regular Bold"/>
              </a:rPr>
              <a:t>Absconder is defined as a juvenile probationer or parolee who hides, conceals, or absents him/herself so that he/she is unavailable for the legal process or authorized control.</a:t>
            </a:r>
          </a:p>
        </p:txBody>
      </p:sp>
      <p:sp>
        <p:nvSpPr>
          <p:cNvPr id="13" name="AutoShape 13"/>
          <p:cNvSpPr/>
          <p:nvPr/>
        </p:nvSpPr>
        <p:spPr>
          <a:xfrm>
            <a:off x="4525341" y="8895466"/>
            <a:ext cx="8955748" cy="0"/>
          </a:xfrm>
          <a:prstGeom prst="line">
            <a:avLst/>
          </a:prstGeom>
          <a:ln w="9525" cap="rnd">
            <a:solidFill>
              <a:srgbClr val="000000"/>
            </a:solidFill>
            <a:prstDash val="solid"/>
            <a:headEnd type="none" w="sm" len="sm"/>
            <a:tailEnd type="none" w="sm" len="sm"/>
          </a:ln>
        </p:spPr>
      </p:sp>
      <p:sp>
        <p:nvSpPr>
          <p:cNvPr id="14" name="TextBox 14"/>
          <p:cNvSpPr txBox="1"/>
          <p:nvPr/>
        </p:nvSpPr>
        <p:spPr>
          <a:xfrm>
            <a:off x="4244775" y="8159555"/>
            <a:ext cx="9123724" cy="327025"/>
          </a:xfrm>
          <a:prstGeom prst="rect">
            <a:avLst/>
          </a:prstGeom>
        </p:spPr>
        <p:txBody>
          <a:bodyPr lIns="0" tIns="0" rIns="0" bIns="0" rtlCol="0" anchor="t">
            <a:spAutoFit/>
          </a:bodyPr>
          <a:lstStyle/>
          <a:p>
            <a:pPr algn="ctr">
              <a:lnSpc>
                <a:spcPts val="2600"/>
              </a:lnSpc>
            </a:pPr>
            <a:r>
              <a:rPr lang="en-US" sz="2000">
                <a:solidFill>
                  <a:srgbClr val="000000"/>
                </a:solidFill>
                <a:latin typeface="Roboto Mono Regular"/>
              </a:rPr>
              <a:t>Absconder reports are completed using the ICJ Form IX.</a:t>
            </a:r>
          </a:p>
        </p:txBody>
      </p:sp>
      <p:sp>
        <p:nvSpPr>
          <p:cNvPr id="15" name="TextBox 15"/>
          <p:cNvSpPr txBox="1"/>
          <p:nvPr/>
        </p:nvSpPr>
        <p:spPr>
          <a:xfrm>
            <a:off x="9844031" y="1171200"/>
            <a:ext cx="6169717" cy="565150"/>
          </a:xfrm>
          <a:prstGeom prst="rect">
            <a:avLst/>
          </a:prstGeom>
        </p:spPr>
        <p:txBody>
          <a:bodyPr lIns="0" tIns="0" rIns="0" bIns="0" rtlCol="0" anchor="t">
            <a:spAutoFit/>
          </a:bodyPr>
          <a:lstStyle/>
          <a:p>
            <a:pPr algn="ctr">
              <a:lnSpc>
                <a:spcPts val="4549"/>
              </a:lnSpc>
            </a:pPr>
            <a:r>
              <a:rPr lang="en-US" sz="3499">
                <a:solidFill>
                  <a:srgbClr val="FFFFFF"/>
                </a:solidFill>
                <a:latin typeface="Roboto Mono Regular"/>
              </a:rPr>
              <a:t>ABSCONDER</a:t>
            </a:r>
          </a:p>
        </p:txBody>
      </p:sp>
      <p:sp>
        <p:nvSpPr>
          <p:cNvPr id="16" name="Freeform 16"/>
          <p:cNvSpPr/>
          <p:nvPr/>
        </p:nvSpPr>
        <p:spPr>
          <a:xfrm rot="-793244">
            <a:off x="858839" y="4642621"/>
            <a:ext cx="1370670" cy="6443318"/>
          </a:xfrm>
          <a:custGeom>
            <a:avLst/>
            <a:gdLst/>
            <a:ahLst/>
            <a:cxnLst/>
            <a:rect l="l" t="t" r="r" b="b"/>
            <a:pathLst>
              <a:path w="1370670" h="6443318">
                <a:moveTo>
                  <a:pt x="0" y="0"/>
                </a:moveTo>
                <a:lnTo>
                  <a:pt x="1370670" y="0"/>
                </a:lnTo>
                <a:lnTo>
                  <a:pt x="1370670" y="6443319"/>
                </a:lnTo>
                <a:lnTo>
                  <a:pt x="0" y="6443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463326">
            <a:off x="1882662" y="5854320"/>
            <a:ext cx="693408" cy="5084995"/>
          </a:xfrm>
          <a:custGeom>
            <a:avLst/>
            <a:gdLst/>
            <a:ahLst/>
            <a:cxnLst/>
            <a:rect l="l" t="t" r="r" b="b"/>
            <a:pathLst>
              <a:path w="693408" h="5084995">
                <a:moveTo>
                  <a:pt x="0" y="0"/>
                </a:moveTo>
                <a:lnTo>
                  <a:pt x="693408" y="0"/>
                </a:lnTo>
                <a:lnTo>
                  <a:pt x="693408" y="5084995"/>
                </a:lnTo>
                <a:lnTo>
                  <a:pt x="0" y="50849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290820"/>
          </a:solidFill>
        </p:spPr>
      </p:sp>
      <p:sp>
        <p:nvSpPr>
          <p:cNvPr id="4" name="Freeform 4"/>
          <p:cNvSpPr/>
          <p:nvPr/>
        </p:nvSpPr>
        <p:spPr>
          <a:xfrm rot="4067540">
            <a:off x="14419489" y="533701"/>
            <a:ext cx="1704703" cy="1803051"/>
          </a:xfrm>
          <a:custGeom>
            <a:avLst/>
            <a:gdLst/>
            <a:ahLst/>
            <a:cxnLst/>
            <a:rect l="l" t="t" r="r" b="b"/>
            <a:pathLst>
              <a:path w="1704703" h="1803051">
                <a:moveTo>
                  <a:pt x="0" y="0"/>
                </a:moveTo>
                <a:lnTo>
                  <a:pt x="1704702" y="0"/>
                </a:lnTo>
                <a:lnTo>
                  <a:pt x="1704702" y="1803051"/>
                </a:lnTo>
                <a:lnTo>
                  <a:pt x="0" y="180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5" name="Table 5"/>
          <p:cNvGraphicFramePr>
            <a:graphicFrameLocks noGrp="1"/>
          </p:cNvGraphicFramePr>
          <p:nvPr/>
        </p:nvGraphicFramePr>
        <p:xfrm>
          <a:off x="1028700" y="4619139"/>
          <a:ext cx="16230600" cy="4639161"/>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546387">
                <a:tc>
                  <a:txBody>
                    <a:bodyPr/>
                    <a:lstStyle/>
                    <a:p>
                      <a:pPr algn="ctr">
                        <a:lnSpc>
                          <a:spcPts val="4199"/>
                        </a:lnSpc>
                        <a:defRPr/>
                      </a:pPr>
                      <a:r>
                        <a:rPr lang="en-US" sz="2999">
                          <a:solidFill>
                            <a:srgbClr val="FFFFFF"/>
                          </a:solidFill>
                          <a:latin typeface="Roboto Mono Regular 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200"/>
                        </a:lnSpc>
                        <a:defRPr/>
                      </a:pPr>
                      <a:r>
                        <a:rPr lang="en-US" sz="3000">
                          <a:solidFill>
                            <a:srgbClr val="FFFFFF"/>
                          </a:solidFill>
                          <a:latin typeface="Roboto Mono Light"/>
                        </a:rPr>
                        <a:t>Reported missing by the parent/legal guardian/placement resource</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546387">
                <a:tc>
                  <a:txBody>
                    <a:bodyPr/>
                    <a:lstStyle/>
                    <a:p>
                      <a:pPr algn="ctr">
                        <a:lnSpc>
                          <a:spcPts val="4199"/>
                        </a:lnSpc>
                        <a:defRPr/>
                      </a:pPr>
                      <a:r>
                        <a:rPr lang="en-US" sz="2999">
                          <a:solidFill>
                            <a:srgbClr val="FFFFFF"/>
                          </a:solidFill>
                          <a:latin typeface="Roboto Mono Regular 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200"/>
                        </a:lnSpc>
                        <a:defRPr/>
                      </a:pPr>
                      <a:r>
                        <a:rPr lang="en-US" sz="3000">
                          <a:solidFill>
                            <a:srgbClr val="FFFFFF"/>
                          </a:solidFill>
                          <a:latin typeface="Roboto Mono Light"/>
                        </a:rPr>
                        <a:t>Missed scheduled appointments and unavailable for supervision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546387">
                <a:tc>
                  <a:txBody>
                    <a:bodyPr/>
                    <a:lstStyle/>
                    <a:p>
                      <a:pPr algn="ctr">
                        <a:lnSpc>
                          <a:spcPts val="4199"/>
                        </a:lnSpc>
                        <a:defRPr/>
                      </a:pPr>
                      <a:r>
                        <a:rPr lang="en-US" sz="2999">
                          <a:solidFill>
                            <a:srgbClr val="FFFFFF"/>
                          </a:solidFill>
                          <a:latin typeface="Roboto Mono Regular Bold"/>
                        </a:rPr>
                        <a:t>3</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200"/>
                        </a:lnSpc>
                        <a:defRPr/>
                      </a:pPr>
                      <a:r>
                        <a:rPr lang="en-US" sz="3000">
                          <a:solidFill>
                            <a:srgbClr val="FFFFFF"/>
                          </a:solidFill>
                          <a:latin typeface="Roboto Mono Light"/>
                        </a:rPr>
                        <a:t>Reported as truant (Which may be a violation of their supervision conditions)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2173053" y="1782291"/>
            <a:ext cx="13941895" cy="1933575"/>
          </a:xfrm>
          <a:prstGeom prst="rect">
            <a:avLst/>
          </a:prstGeom>
        </p:spPr>
        <p:txBody>
          <a:bodyPr lIns="0" tIns="0" rIns="0" bIns="0" rtlCol="0" anchor="t">
            <a:spAutoFit/>
          </a:bodyPr>
          <a:lstStyle/>
          <a:p>
            <a:pPr algn="ctr">
              <a:lnSpc>
                <a:spcPts val="7680"/>
              </a:lnSpc>
            </a:pPr>
            <a:r>
              <a:rPr lang="en-US" sz="6400">
                <a:solidFill>
                  <a:srgbClr val="FFFFFF"/>
                </a:solidFill>
                <a:latin typeface="Roboto Mono Regular Bold"/>
              </a:rPr>
              <a:t>Reasons to suspect a juvenile has absconded: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AutoShape 2"/>
          <p:cNvSpPr/>
          <p:nvPr/>
        </p:nvSpPr>
        <p:spPr>
          <a:xfrm>
            <a:off x="7415205" y="585370"/>
            <a:ext cx="9844095" cy="9116260"/>
          </a:xfrm>
          <a:prstGeom prst="rect">
            <a:avLst/>
          </a:prstGeom>
          <a:solidFill>
            <a:srgbClr val="FDBE58"/>
          </a:solidFill>
        </p:spPr>
      </p:sp>
      <p:sp>
        <p:nvSpPr>
          <p:cNvPr id="3" name="AutoShape 3"/>
          <p:cNvSpPr/>
          <p:nvPr/>
        </p:nvSpPr>
        <p:spPr>
          <a:xfrm>
            <a:off x="7415205" y="1807050"/>
            <a:ext cx="9844095" cy="0"/>
          </a:xfrm>
          <a:prstGeom prst="line">
            <a:avLst/>
          </a:prstGeom>
          <a:ln w="47625" cap="rnd">
            <a:solidFill>
              <a:srgbClr val="000000"/>
            </a:solidFill>
            <a:prstDash val="solid"/>
            <a:headEnd type="none" w="sm" len="sm"/>
            <a:tailEnd type="none" w="sm" len="sm"/>
          </a:ln>
        </p:spPr>
      </p:sp>
      <p:graphicFrame>
        <p:nvGraphicFramePr>
          <p:cNvPr id="4" name="Table 4"/>
          <p:cNvGraphicFramePr>
            <a:graphicFrameLocks noGrp="1"/>
          </p:cNvGraphicFramePr>
          <p:nvPr/>
        </p:nvGraphicFramePr>
        <p:xfrm>
          <a:off x="7415205" y="3060598"/>
          <a:ext cx="6562730" cy="3392407"/>
        </p:xfrm>
        <a:graphic>
          <a:graphicData uri="http://schemas.openxmlformats.org/drawingml/2006/table">
            <a:tbl>
              <a:tblPr/>
              <a:tblGrid>
                <a:gridCol w="829018">
                  <a:extLst>
                    <a:ext uri="{9D8B030D-6E8A-4147-A177-3AD203B41FA5}">
                      <a16:colId xmlns:a16="http://schemas.microsoft.com/office/drawing/2014/main" val="20000"/>
                    </a:ext>
                  </a:extLst>
                </a:gridCol>
                <a:gridCol w="5733712">
                  <a:extLst>
                    <a:ext uri="{9D8B030D-6E8A-4147-A177-3AD203B41FA5}">
                      <a16:colId xmlns:a16="http://schemas.microsoft.com/office/drawing/2014/main" val="20001"/>
                    </a:ext>
                  </a:extLst>
                </a:gridCol>
              </a:tblGrid>
              <a:tr h="1140399">
                <a:tc>
                  <a:txBody>
                    <a:bodyPr/>
                    <a:lstStyle/>
                    <a:p>
                      <a:pPr algn="l">
                        <a:lnSpc>
                          <a:spcPts val="4200"/>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0880" lvl="1" indent="-345440" algn="l">
                        <a:lnSpc>
                          <a:spcPts val="4480"/>
                        </a:lnSpc>
                        <a:buFont typeface="Arial"/>
                        <a:buChar char="•"/>
                        <a:defRPr/>
                      </a:pPr>
                      <a:r>
                        <a:rPr lang="en-US" sz="3200">
                          <a:solidFill>
                            <a:srgbClr val="000000"/>
                          </a:solidFill>
                          <a:latin typeface="Roboto Mono Regular"/>
                        </a:rPr>
                        <a:t>Conduct a field contact at the last known address</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7573">
                <a:tc>
                  <a:txBody>
                    <a:bodyPr/>
                    <a:lstStyle/>
                    <a:p>
                      <a:pPr algn="ctr">
                        <a:lnSpc>
                          <a:spcPts val="839"/>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0880" lvl="1" indent="-345440" algn="l">
                        <a:lnSpc>
                          <a:spcPts val="4480"/>
                        </a:lnSpc>
                        <a:buFont typeface="Arial"/>
                        <a:buChar char="•"/>
                        <a:defRPr/>
                      </a:pPr>
                      <a:r>
                        <a:rPr lang="en-US" sz="3200">
                          <a:solidFill>
                            <a:srgbClr val="000000"/>
                          </a:solidFill>
                          <a:latin typeface="Roboto Mono Regular"/>
                        </a:rPr>
                        <a:t>Contact the school or last known employer</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4435">
                <a:tc>
                  <a:txBody>
                    <a:bodyPr/>
                    <a:lstStyle/>
                    <a:p>
                      <a:pPr algn="ctr">
                        <a:lnSpc>
                          <a:spcPts val="839"/>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0880" lvl="1" indent="-345440" algn="l">
                        <a:lnSpc>
                          <a:spcPts val="4480"/>
                        </a:lnSpc>
                        <a:buFont typeface="Arial"/>
                        <a:buChar char="•"/>
                        <a:defRPr/>
                      </a:pPr>
                      <a:r>
                        <a:rPr lang="en-US" sz="3200">
                          <a:solidFill>
                            <a:srgbClr val="000000"/>
                          </a:solidFill>
                          <a:latin typeface="Roboto Mono Regular"/>
                        </a:rPr>
                        <a:t>Speak with the juvenile's family and friends</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5"/>
          <p:cNvSpPr txBox="1"/>
          <p:nvPr/>
        </p:nvSpPr>
        <p:spPr>
          <a:xfrm>
            <a:off x="1028700" y="3395103"/>
            <a:ext cx="5839475" cy="4419600"/>
          </a:xfrm>
          <a:prstGeom prst="rect">
            <a:avLst/>
          </a:prstGeom>
        </p:spPr>
        <p:txBody>
          <a:bodyPr lIns="0" tIns="0" rIns="0" bIns="0" rtlCol="0" anchor="t">
            <a:spAutoFit/>
          </a:bodyPr>
          <a:lstStyle/>
          <a:p>
            <a:pPr>
              <a:lnSpc>
                <a:spcPts val="8760"/>
              </a:lnSpc>
            </a:pPr>
            <a:r>
              <a:rPr lang="en-US" sz="7300">
                <a:solidFill>
                  <a:srgbClr val="000000"/>
                </a:solidFill>
                <a:latin typeface="Roboto Mono Regular Bold"/>
              </a:rPr>
              <a:t>Attempt to locate the juvenile by: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0820"/>
        </a:solidFill>
        <a:effectLst/>
      </p:bgPr>
    </p:bg>
    <p:spTree>
      <p:nvGrpSpPr>
        <p:cNvPr id="1" name=""/>
        <p:cNvGrpSpPr/>
        <p:nvPr/>
      </p:nvGrpSpPr>
      <p:grpSpPr>
        <a:xfrm>
          <a:off x="0" y="0"/>
          <a:ext cx="0" cy="0"/>
          <a:chOff x="0" y="0"/>
          <a:chExt cx="0" cy="0"/>
        </a:xfrm>
      </p:grpSpPr>
      <p:sp>
        <p:nvSpPr>
          <p:cNvPr id="2" name="AutoShape 2"/>
          <p:cNvSpPr/>
          <p:nvPr/>
        </p:nvSpPr>
        <p:spPr>
          <a:xfrm>
            <a:off x="1028700" y="687279"/>
            <a:ext cx="16230600" cy="8912443"/>
          </a:xfrm>
          <a:prstGeom prst="rect">
            <a:avLst/>
          </a:prstGeom>
          <a:solidFill>
            <a:srgbClr val="FFFBEC"/>
          </a:solidFill>
        </p:spPr>
      </p:sp>
      <p:sp>
        <p:nvSpPr>
          <p:cNvPr id="3" name="AutoShape 3"/>
          <p:cNvSpPr/>
          <p:nvPr/>
        </p:nvSpPr>
        <p:spPr>
          <a:xfrm>
            <a:off x="1028700" y="1252538"/>
            <a:ext cx="16230600" cy="0"/>
          </a:xfrm>
          <a:prstGeom prst="line">
            <a:avLst/>
          </a:prstGeom>
          <a:ln w="47625" cap="rnd">
            <a:solidFill>
              <a:srgbClr val="000000"/>
            </a:solidFill>
            <a:prstDash val="solid"/>
            <a:headEnd type="none" w="sm" len="sm"/>
            <a:tailEnd type="none" w="sm" len="sm"/>
          </a:ln>
        </p:spPr>
      </p:sp>
      <p:graphicFrame>
        <p:nvGraphicFramePr>
          <p:cNvPr id="4" name="Table 4"/>
          <p:cNvGraphicFramePr>
            <a:graphicFrameLocks noGrp="1"/>
          </p:cNvGraphicFramePr>
          <p:nvPr/>
        </p:nvGraphicFramePr>
        <p:xfrm>
          <a:off x="1028700" y="3502070"/>
          <a:ext cx="16230600" cy="4563450"/>
        </p:xfrm>
        <a:graphic>
          <a:graphicData uri="http://schemas.openxmlformats.org/drawingml/2006/table">
            <a:tbl>
              <a:tblPr/>
              <a:tblGrid>
                <a:gridCol w="4148872">
                  <a:extLst>
                    <a:ext uri="{9D8B030D-6E8A-4147-A177-3AD203B41FA5}">
                      <a16:colId xmlns:a16="http://schemas.microsoft.com/office/drawing/2014/main" val="20000"/>
                    </a:ext>
                  </a:extLst>
                </a:gridCol>
                <a:gridCol w="3966428">
                  <a:extLst>
                    <a:ext uri="{9D8B030D-6E8A-4147-A177-3AD203B41FA5}">
                      <a16:colId xmlns:a16="http://schemas.microsoft.com/office/drawing/2014/main" val="20001"/>
                    </a:ext>
                  </a:extLst>
                </a:gridCol>
                <a:gridCol w="4132136">
                  <a:extLst>
                    <a:ext uri="{9D8B030D-6E8A-4147-A177-3AD203B41FA5}">
                      <a16:colId xmlns:a16="http://schemas.microsoft.com/office/drawing/2014/main" val="20002"/>
                    </a:ext>
                  </a:extLst>
                </a:gridCol>
                <a:gridCol w="3983164">
                  <a:extLst>
                    <a:ext uri="{9D8B030D-6E8A-4147-A177-3AD203B41FA5}">
                      <a16:colId xmlns:a16="http://schemas.microsoft.com/office/drawing/2014/main" val="20003"/>
                    </a:ext>
                  </a:extLst>
                </a:gridCol>
              </a:tblGrid>
              <a:tr h="4563450">
                <a:tc>
                  <a:txBody>
                    <a:bodyPr/>
                    <a:lstStyle/>
                    <a:p>
                      <a:pPr algn="ctr">
                        <a:lnSpc>
                          <a:spcPts val="3360"/>
                        </a:lnSpc>
                        <a:defRPr/>
                      </a:pPr>
                      <a:r>
                        <a:rPr lang="en-US" sz="2400">
                          <a:solidFill>
                            <a:srgbClr val="000000"/>
                          </a:solidFill>
                          <a:latin typeface="Roboto Mono Regular"/>
                        </a:rPr>
                        <a:t> Document juvenile's last known confirmed </a:t>
                      </a:r>
                      <a:r>
                        <a:rPr lang="en-US" sz="2400">
                          <a:solidFill>
                            <a:srgbClr val="000000"/>
                          </a:solidFill>
                          <a:latin typeface="Roboto Mono Regular Bold"/>
                        </a:rPr>
                        <a:t>address</a:t>
                      </a:r>
                      <a:r>
                        <a:rPr lang="en-US" sz="2400">
                          <a:solidFill>
                            <a:srgbClr val="000000"/>
                          </a:solidFill>
                          <a:latin typeface="Roboto Mono Regular"/>
                        </a:rPr>
                        <a:t>, </a:t>
                      </a:r>
                      <a:r>
                        <a:rPr lang="en-US" sz="2400">
                          <a:solidFill>
                            <a:srgbClr val="000000"/>
                          </a:solidFill>
                          <a:latin typeface="Roboto Mono Regular Bold"/>
                        </a:rPr>
                        <a:t>phone number</a:t>
                      </a:r>
                      <a:r>
                        <a:rPr lang="en-US" sz="2400">
                          <a:solidFill>
                            <a:srgbClr val="000000"/>
                          </a:solidFill>
                          <a:latin typeface="Roboto Mono Regular"/>
                        </a:rPr>
                        <a:t>, and </a:t>
                      </a:r>
                      <a:r>
                        <a:rPr lang="en-US" sz="2400">
                          <a:solidFill>
                            <a:srgbClr val="000000"/>
                          </a:solidFill>
                          <a:latin typeface="Roboto Mono Regular Bold"/>
                        </a:rPr>
                        <a:t>contact information</a:t>
                      </a:r>
                      <a:r>
                        <a:rPr lang="en-US" sz="2400">
                          <a:solidFill>
                            <a:srgbClr val="000000"/>
                          </a:solidFill>
                          <a:latin typeface="Roboto Mono Regular"/>
                        </a:rPr>
                        <a:t>.</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360"/>
                        </a:lnSpc>
                        <a:defRPr/>
                      </a:pPr>
                      <a:r>
                        <a:rPr lang="en-US" sz="2400">
                          <a:solidFill>
                            <a:srgbClr val="000000"/>
                          </a:solidFill>
                          <a:latin typeface="Roboto Mono Regular"/>
                        </a:rPr>
                        <a:t>Document your last </a:t>
                      </a:r>
                      <a:r>
                        <a:rPr lang="en-US" sz="2400">
                          <a:solidFill>
                            <a:srgbClr val="000000"/>
                          </a:solidFill>
                          <a:latin typeface="Roboto Mono Regular Bold"/>
                        </a:rPr>
                        <a:t>face-to-face contact</a:t>
                      </a:r>
                      <a:r>
                        <a:rPr lang="en-US" sz="2400">
                          <a:solidFill>
                            <a:srgbClr val="000000"/>
                          </a:solidFill>
                          <a:latin typeface="Roboto Mono Regular"/>
                        </a:rPr>
                        <a:t> and be sure to include the date.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360"/>
                        </a:lnSpc>
                        <a:defRPr/>
                      </a:pPr>
                      <a:r>
                        <a:rPr lang="en-US" sz="2400">
                          <a:solidFill>
                            <a:srgbClr val="000000"/>
                          </a:solidFill>
                          <a:latin typeface="Roboto Mono Regular"/>
                        </a:rPr>
                        <a:t>Include the </a:t>
                      </a:r>
                      <a:r>
                        <a:rPr lang="en-US" sz="2400">
                          <a:solidFill>
                            <a:srgbClr val="000000"/>
                          </a:solidFill>
                          <a:latin typeface="Roboto Mono Regular Bold"/>
                        </a:rPr>
                        <a:t>details </a:t>
                      </a:r>
                      <a:r>
                        <a:rPr lang="en-US" sz="2400">
                          <a:solidFill>
                            <a:srgbClr val="000000"/>
                          </a:solidFill>
                          <a:latin typeface="Roboto Mono Regular"/>
                        </a:rPr>
                        <a:t>that led you to believe the juvenile has absconded.</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360"/>
                        </a:lnSpc>
                        <a:defRPr/>
                      </a:pPr>
                      <a:r>
                        <a:rPr lang="en-US" sz="2400">
                          <a:solidFill>
                            <a:srgbClr val="000000"/>
                          </a:solidFill>
                          <a:latin typeface="Roboto Mono Regular"/>
                        </a:rPr>
                        <a:t>Document whether the juvenile has any </a:t>
                      </a:r>
                      <a:r>
                        <a:rPr lang="en-US" sz="2400">
                          <a:solidFill>
                            <a:srgbClr val="000000"/>
                          </a:solidFill>
                          <a:latin typeface="Roboto Mono Regular Bold"/>
                        </a:rPr>
                        <a:t>outstanding charges</a:t>
                      </a:r>
                      <a:r>
                        <a:rPr lang="en-US" sz="2400">
                          <a:solidFill>
                            <a:srgbClr val="000000"/>
                          </a:solidFill>
                          <a:latin typeface="Roboto Mono Regular"/>
                        </a:rPr>
                        <a:t> in the receiving state.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5"/>
          <p:cNvSpPr txBox="1"/>
          <p:nvPr/>
        </p:nvSpPr>
        <p:spPr>
          <a:xfrm>
            <a:off x="2106535" y="1836760"/>
            <a:ext cx="14074930" cy="1104900"/>
          </a:xfrm>
          <a:prstGeom prst="rect">
            <a:avLst/>
          </a:prstGeom>
        </p:spPr>
        <p:txBody>
          <a:bodyPr lIns="0" tIns="0" rIns="0" bIns="0" rtlCol="0" anchor="t">
            <a:spAutoFit/>
          </a:bodyPr>
          <a:lstStyle/>
          <a:p>
            <a:pPr algn="ctr">
              <a:lnSpc>
                <a:spcPts val="8760"/>
              </a:lnSpc>
            </a:pPr>
            <a:r>
              <a:rPr lang="en-US" sz="7300">
                <a:solidFill>
                  <a:srgbClr val="000000"/>
                </a:solidFill>
                <a:latin typeface="Roboto Mono Regular Bold"/>
              </a:rPr>
              <a:t>Form IX: Absconder Report</a:t>
            </a:r>
          </a:p>
        </p:txBody>
      </p:sp>
      <p:sp>
        <p:nvSpPr>
          <p:cNvPr id="6" name="TextBox 6"/>
          <p:cNvSpPr txBox="1"/>
          <p:nvPr/>
        </p:nvSpPr>
        <p:spPr>
          <a:xfrm>
            <a:off x="2653865" y="8616950"/>
            <a:ext cx="12980271" cy="641350"/>
          </a:xfrm>
          <a:prstGeom prst="rect">
            <a:avLst/>
          </a:prstGeom>
        </p:spPr>
        <p:txBody>
          <a:bodyPr lIns="0" tIns="0" rIns="0" bIns="0" rtlCol="0" anchor="t">
            <a:spAutoFit/>
          </a:bodyPr>
          <a:lstStyle/>
          <a:p>
            <a:pPr algn="ctr">
              <a:lnSpc>
                <a:spcPts val="2599"/>
              </a:lnSpc>
            </a:pPr>
            <a:r>
              <a:rPr lang="en-US" sz="1999">
                <a:solidFill>
                  <a:srgbClr val="000000"/>
                </a:solidFill>
                <a:latin typeface="Roboto Mono Regular"/>
              </a:rPr>
              <a:t>If a missing person/runaway report was filed with local law enforcement, include a copy of the report, when possible.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a:off x="1028700" y="1704816"/>
            <a:ext cx="16230600" cy="8582184"/>
          </a:xfrm>
          <a:prstGeom prst="rect">
            <a:avLst/>
          </a:prstGeom>
          <a:solidFill>
            <a:srgbClr val="FFFBEC"/>
          </a:solidFill>
        </p:spPr>
      </p:sp>
      <p:sp>
        <p:nvSpPr>
          <p:cNvPr id="3" name="TextBox 3"/>
          <p:cNvSpPr txBox="1"/>
          <p:nvPr/>
        </p:nvSpPr>
        <p:spPr>
          <a:xfrm>
            <a:off x="3357121" y="3536371"/>
            <a:ext cx="11573757" cy="1228725"/>
          </a:xfrm>
          <a:prstGeom prst="rect">
            <a:avLst/>
          </a:prstGeom>
        </p:spPr>
        <p:txBody>
          <a:bodyPr lIns="0" tIns="0" rIns="0" bIns="0" rtlCol="0" anchor="t">
            <a:spAutoFit/>
          </a:bodyPr>
          <a:lstStyle/>
          <a:p>
            <a:pPr algn="ctr">
              <a:lnSpc>
                <a:spcPts val="9600"/>
              </a:lnSpc>
            </a:pPr>
            <a:r>
              <a:rPr lang="en-US" sz="8000">
                <a:solidFill>
                  <a:srgbClr val="000000"/>
                </a:solidFill>
                <a:latin typeface="Roboto Mono Regular Bold"/>
              </a:rPr>
              <a:t>THE RECOMMENDATION</a:t>
            </a:r>
          </a:p>
        </p:txBody>
      </p:sp>
      <p:sp>
        <p:nvSpPr>
          <p:cNvPr id="4" name="AutoShape 4"/>
          <p:cNvSpPr/>
          <p:nvPr/>
        </p:nvSpPr>
        <p:spPr>
          <a:xfrm>
            <a:off x="1028700" y="7585949"/>
            <a:ext cx="16230600" cy="0"/>
          </a:xfrm>
          <a:prstGeom prst="line">
            <a:avLst/>
          </a:prstGeom>
          <a:ln w="47625" cap="rnd">
            <a:solidFill>
              <a:srgbClr val="000000"/>
            </a:solidFill>
            <a:prstDash val="solid"/>
            <a:headEnd type="none" w="sm" len="sm"/>
            <a:tailEnd type="none" w="sm" len="sm"/>
          </a:ln>
        </p:spPr>
      </p:sp>
      <p:sp>
        <p:nvSpPr>
          <p:cNvPr id="5" name="Freeform 5"/>
          <p:cNvSpPr/>
          <p:nvPr/>
        </p:nvSpPr>
        <p:spPr>
          <a:xfrm rot="649050">
            <a:off x="16385179" y="1047773"/>
            <a:ext cx="828606" cy="6604828"/>
          </a:xfrm>
          <a:custGeom>
            <a:avLst/>
            <a:gdLst/>
            <a:ahLst/>
            <a:cxnLst/>
            <a:rect l="l" t="t" r="r" b="b"/>
            <a:pathLst>
              <a:path w="828606" h="6604828">
                <a:moveTo>
                  <a:pt x="0" y="0"/>
                </a:moveTo>
                <a:lnTo>
                  <a:pt x="828606" y="0"/>
                </a:lnTo>
                <a:lnTo>
                  <a:pt x="828606" y="6604828"/>
                </a:lnTo>
                <a:lnTo>
                  <a:pt x="0" y="6604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223735" y="825269"/>
            <a:ext cx="3223735" cy="2227308"/>
          </a:xfrm>
          <a:custGeom>
            <a:avLst/>
            <a:gdLst/>
            <a:ahLst/>
            <a:cxnLst/>
            <a:rect l="l" t="t" r="r" b="b"/>
            <a:pathLst>
              <a:path w="3223735" h="2227308">
                <a:moveTo>
                  <a:pt x="0" y="0"/>
                </a:moveTo>
                <a:lnTo>
                  <a:pt x="3223735" y="0"/>
                </a:lnTo>
                <a:lnTo>
                  <a:pt x="3223735" y="2227307"/>
                </a:lnTo>
                <a:lnTo>
                  <a:pt x="0" y="22273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7962055" y="134828"/>
            <a:ext cx="2363891" cy="2376856"/>
          </a:xfrm>
          <a:custGeom>
            <a:avLst/>
            <a:gdLst/>
            <a:ahLst/>
            <a:cxnLst/>
            <a:rect l="l" t="t" r="r" b="b"/>
            <a:pathLst>
              <a:path w="2363891" h="2376856">
                <a:moveTo>
                  <a:pt x="0" y="0"/>
                </a:moveTo>
                <a:lnTo>
                  <a:pt x="2363890" y="0"/>
                </a:lnTo>
                <a:lnTo>
                  <a:pt x="2363890" y="2376856"/>
                </a:lnTo>
                <a:lnTo>
                  <a:pt x="0" y="23768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aphicFrame>
        <p:nvGraphicFramePr>
          <p:cNvPr id="8" name="Table 8"/>
          <p:cNvGraphicFramePr>
            <a:graphicFrameLocks noGrp="1"/>
          </p:cNvGraphicFramePr>
          <p:nvPr/>
        </p:nvGraphicFramePr>
        <p:xfrm>
          <a:off x="1028700" y="7728824"/>
          <a:ext cx="16240125" cy="1388929"/>
        </p:xfrm>
        <a:graphic>
          <a:graphicData uri="http://schemas.openxmlformats.org/drawingml/2006/table">
            <a:tbl>
              <a:tblPr/>
              <a:tblGrid>
                <a:gridCol w="8120062">
                  <a:extLst>
                    <a:ext uri="{9D8B030D-6E8A-4147-A177-3AD203B41FA5}">
                      <a16:colId xmlns:a16="http://schemas.microsoft.com/office/drawing/2014/main" val="20000"/>
                    </a:ext>
                  </a:extLst>
                </a:gridCol>
                <a:gridCol w="8120062">
                  <a:extLst>
                    <a:ext uri="{9D8B030D-6E8A-4147-A177-3AD203B41FA5}">
                      <a16:colId xmlns:a16="http://schemas.microsoft.com/office/drawing/2014/main" val="20001"/>
                    </a:ext>
                  </a:extLst>
                </a:gridCol>
              </a:tblGrid>
              <a:tr h="972322">
                <a:tc>
                  <a:txBody>
                    <a:bodyPr/>
                    <a:lstStyle/>
                    <a:p>
                      <a:pPr algn="ctr">
                        <a:lnSpc>
                          <a:spcPts val="4899"/>
                        </a:lnSpc>
                        <a:defRPr/>
                      </a:pPr>
                      <a:r>
                        <a:rPr lang="en-US" sz="3499">
                          <a:solidFill>
                            <a:srgbClr val="000000"/>
                          </a:solidFill>
                          <a:latin typeface="Roboto Mono Light Bold"/>
                        </a:rPr>
                        <a:t>Request Discharge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4899"/>
                        </a:lnSpc>
                        <a:defRPr/>
                      </a:pPr>
                      <a:r>
                        <a:rPr lang="en-US" sz="3499">
                          <a:solidFill>
                            <a:srgbClr val="000000"/>
                          </a:solidFill>
                          <a:latin typeface="Roboto Mono Light Bold"/>
                        </a:rPr>
                        <a:t>Request Revocation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TextBox 9"/>
          <p:cNvSpPr txBox="1"/>
          <p:nvPr/>
        </p:nvSpPr>
        <p:spPr>
          <a:xfrm>
            <a:off x="2276273" y="5443775"/>
            <a:ext cx="13157273" cy="1094740"/>
          </a:xfrm>
          <a:prstGeom prst="rect">
            <a:avLst/>
          </a:prstGeom>
        </p:spPr>
        <p:txBody>
          <a:bodyPr lIns="0" tIns="0" rIns="0" bIns="0" rtlCol="0" anchor="t">
            <a:spAutoFit/>
          </a:bodyPr>
          <a:lstStyle/>
          <a:p>
            <a:pPr algn="ctr">
              <a:lnSpc>
                <a:spcPts val="2989"/>
              </a:lnSpc>
            </a:pPr>
            <a:r>
              <a:rPr lang="en-US" sz="2299">
                <a:solidFill>
                  <a:srgbClr val="000000"/>
                </a:solidFill>
                <a:latin typeface="Roboto Mono Regular"/>
              </a:rPr>
              <a:t>Once you have gathered all the required information and the supporting documents, you will conclude your Absconder Report by making a recommendation to the sending 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DBE58"/>
          </a:solidFill>
        </p:spPr>
      </p:sp>
      <p:sp>
        <p:nvSpPr>
          <p:cNvPr id="3" name="AutoShape 3"/>
          <p:cNvSpPr/>
          <p:nvPr/>
        </p:nvSpPr>
        <p:spPr>
          <a:xfrm>
            <a:off x="1028700" y="1028700"/>
            <a:ext cx="16230600" cy="9258300"/>
          </a:xfrm>
          <a:prstGeom prst="rect">
            <a:avLst/>
          </a:prstGeom>
          <a:solidFill>
            <a:srgbClr val="290820"/>
          </a:solidFill>
        </p:spPr>
      </p:sp>
      <p:sp>
        <p:nvSpPr>
          <p:cNvPr id="4" name="Freeform 4"/>
          <p:cNvSpPr/>
          <p:nvPr/>
        </p:nvSpPr>
        <p:spPr>
          <a:xfrm rot="4067540">
            <a:off x="14419489" y="533701"/>
            <a:ext cx="1704703" cy="1803051"/>
          </a:xfrm>
          <a:custGeom>
            <a:avLst/>
            <a:gdLst/>
            <a:ahLst/>
            <a:cxnLst/>
            <a:rect l="l" t="t" r="r" b="b"/>
            <a:pathLst>
              <a:path w="1704703" h="1803051">
                <a:moveTo>
                  <a:pt x="0" y="0"/>
                </a:moveTo>
                <a:lnTo>
                  <a:pt x="1704702" y="0"/>
                </a:lnTo>
                <a:lnTo>
                  <a:pt x="1704702" y="1803051"/>
                </a:lnTo>
                <a:lnTo>
                  <a:pt x="0" y="180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5" name="Table 5"/>
          <p:cNvGraphicFramePr>
            <a:graphicFrameLocks noGrp="1"/>
          </p:cNvGraphicFramePr>
          <p:nvPr/>
        </p:nvGraphicFramePr>
        <p:xfrm>
          <a:off x="1028700" y="5143500"/>
          <a:ext cx="16230600" cy="3099124"/>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549562">
                <a:tc>
                  <a:txBody>
                    <a:bodyPr/>
                    <a:lstStyle/>
                    <a:p>
                      <a:pPr algn="ctr">
                        <a:lnSpc>
                          <a:spcPts val="4199"/>
                        </a:lnSpc>
                        <a:defRPr/>
                      </a:pPr>
                      <a:r>
                        <a:rPr lang="en-US" sz="2999">
                          <a:solidFill>
                            <a:srgbClr val="FFFBEC"/>
                          </a:solidFill>
                          <a:latin typeface="Roboto Mono Regular 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BE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199"/>
                        </a:lnSpc>
                        <a:defRPr/>
                      </a:pPr>
                      <a:r>
                        <a:rPr lang="en-US" sz="2999">
                          <a:solidFill>
                            <a:srgbClr val="FFFBEC"/>
                          </a:solidFill>
                          <a:latin typeface="Roboto Mono Light"/>
                        </a:rPr>
                        <a:t>Notification that a warrant has been issued by the sending state</a:t>
                      </a:r>
                      <a:endParaRPr lang="en-US" sz="1100"/>
                    </a:p>
                  </a:txBody>
                  <a:tcPr marL="190500" marR="190500" marT="190500" marB="190500" anchor="ctr">
                    <a:lnL w="19050" cap="flat" cmpd="sng" algn="ctr">
                      <a:solidFill>
                        <a:srgbClr val="FFFBEC"/>
                      </a:solidFill>
                      <a:prstDash val="solid"/>
                      <a:round/>
                      <a:headEnd type="none" w="med" len="med"/>
                      <a:tailEnd type="none" w="med" len="med"/>
                    </a:lnL>
                    <a:lnR w="0" cap="flat" cmpd="sng" algn="ctr">
                      <a:solidFill>
                        <a:srgbClr val="FFFBEC"/>
                      </a:solidFill>
                      <a:prstDash val="solid"/>
                      <a:round/>
                      <a:headEnd type="none" w="med" len="med"/>
                      <a:tailEnd type="none" w="med" len="med"/>
                    </a:lnR>
                    <a:lnT w="19050" cap="flat" cmpd="sng" algn="ctr">
                      <a:solidFill>
                        <a:srgbClr val="FFFBEC"/>
                      </a:solidFill>
                      <a:prstDash val="solid"/>
                      <a:round/>
                      <a:headEnd type="none" w="med" len="med"/>
                      <a:tailEnd type="none" w="med" len="med"/>
                    </a:lnT>
                    <a:lnB w="19050" cap="flat" cmpd="sng" algn="ctr">
                      <a:solidFill>
                        <a:srgbClr val="FFFBEC"/>
                      </a:solidFill>
                      <a:prstDash val="solid"/>
                      <a:round/>
                      <a:headEnd type="none" w="med" len="med"/>
                      <a:tailEnd type="none" w="med" len="med"/>
                    </a:lnB>
                  </a:tcPr>
                </a:tc>
                <a:extLst>
                  <a:ext uri="{0D108BD9-81ED-4DB2-BD59-A6C34878D82A}">
                    <a16:rowId xmlns:a16="http://schemas.microsoft.com/office/drawing/2014/main" val="10000"/>
                  </a:ext>
                </a:extLst>
              </a:tr>
              <a:tr h="1549562">
                <a:tc>
                  <a:txBody>
                    <a:bodyPr/>
                    <a:lstStyle/>
                    <a:p>
                      <a:pPr algn="ctr">
                        <a:lnSpc>
                          <a:spcPts val="4199"/>
                        </a:lnSpc>
                        <a:defRPr/>
                      </a:pPr>
                      <a:r>
                        <a:rPr lang="en-US" sz="2999">
                          <a:solidFill>
                            <a:srgbClr val="FFFBEC"/>
                          </a:solidFill>
                          <a:latin typeface="Roboto Mono Regular 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BE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199"/>
                        </a:lnSpc>
                        <a:defRPr/>
                      </a:pPr>
                      <a:r>
                        <a:rPr lang="en-US" sz="2999">
                          <a:solidFill>
                            <a:srgbClr val="FFFBEC"/>
                          </a:solidFill>
                          <a:latin typeface="Roboto Mono Light"/>
                        </a:rPr>
                        <a:t>The juvenile has been on absconder status for ten (10) business days</a:t>
                      </a:r>
                      <a:endParaRPr lang="en-US" sz="1100"/>
                    </a:p>
                  </a:txBody>
                  <a:tcPr marL="190500" marR="190500" marT="190500" marB="190500" anchor="ctr">
                    <a:lnL w="19050" cap="flat" cmpd="sng" algn="ctr">
                      <a:solidFill>
                        <a:srgbClr val="FFFBEC"/>
                      </a:solidFill>
                      <a:prstDash val="solid"/>
                      <a:round/>
                      <a:headEnd type="none" w="med" len="med"/>
                      <a:tailEnd type="none" w="med" len="med"/>
                    </a:lnL>
                    <a:lnR w="0" cap="flat" cmpd="sng" algn="ctr">
                      <a:solidFill>
                        <a:srgbClr val="FFFBEC"/>
                      </a:solidFill>
                      <a:prstDash val="solid"/>
                      <a:round/>
                      <a:headEnd type="none" w="med" len="med"/>
                      <a:tailEnd type="none" w="med" len="med"/>
                    </a:lnR>
                    <a:lnT w="19050" cap="flat" cmpd="sng" algn="ctr">
                      <a:solidFill>
                        <a:srgbClr val="FFFBEC"/>
                      </a:solidFill>
                      <a:prstDash val="solid"/>
                      <a:round/>
                      <a:headEnd type="none" w="med" len="med"/>
                      <a:tailEnd type="none" w="med" len="med"/>
                    </a:lnT>
                    <a:lnB w="19050" cap="flat" cmpd="sng" algn="ctr">
                      <a:solidFill>
                        <a:srgbClr val="FFFBE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1818270" y="2565095"/>
            <a:ext cx="13453570" cy="1333500"/>
          </a:xfrm>
          <a:prstGeom prst="rect">
            <a:avLst/>
          </a:prstGeom>
        </p:spPr>
        <p:txBody>
          <a:bodyPr lIns="0" tIns="0" rIns="0" bIns="0" rtlCol="0" anchor="t">
            <a:spAutoFit/>
          </a:bodyPr>
          <a:lstStyle/>
          <a:p>
            <a:pPr>
              <a:lnSpc>
                <a:spcPts val="5280"/>
              </a:lnSpc>
            </a:pPr>
            <a:r>
              <a:rPr lang="en-US" sz="4400">
                <a:solidFill>
                  <a:srgbClr val="FFFBEC"/>
                </a:solidFill>
                <a:latin typeface="Roboto Mono Regular Bold"/>
              </a:rPr>
              <a:t>The Receiving State may close the </a:t>
            </a:r>
          </a:p>
          <a:p>
            <a:pPr>
              <a:lnSpc>
                <a:spcPts val="5280"/>
              </a:lnSpc>
            </a:pPr>
            <a:r>
              <a:rPr lang="en-US" sz="4400">
                <a:solidFill>
                  <a:srgbClr val="FFFBEC"/>
                </a:solidFill>
                <a:latin typeface="Roboto Mono Regular Bold"/>
              </a:rPr>
              <a:t>case based on one of two circumstances: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AutoShape 2"/>
          <p:cNvSpPr/>
          <p:nvPr/>
        </p:nvSpPr>
        <p:spPr>
          <a:xfrm>
            <a:off x="7415205" y="585370"/>
            <a:ext cx="9844095" cy="9116260"/>
          </a:xfrm>
          <a:prstGeom prst="rect">
            <a:avLst/>
          </a:prstGeom>
          <a:solidFill>
            <a:srgbClr val="FDBE58"/>
          </a:solidFill>
        </p:spPr>
      </p:sp>
      <p:graphicFrame>
        <p:nvGraphicFramePr>
          <p:cNvPr id="3" name="Table 3"/>
          <p:cNvGraphicFramePr>
            <a:graphicFrameLocks noGrp="1"/>
          </p:cNvGraphicFramePr>
          <p:nvPr/>
        </p:nvGraphicFramePr>
        <p:xfrm>
          <a:off x="7415205" y="2510998"/>
          <a:ext cx="9844095" cy="5265005"/>
        </p:xfrm>
        <a:graphic>
          <a:graphicData uri="http://schemas.openxmlformats.org/drawingml/2006/table">
            <a:tbl>
              <a:tblPr/>
              <a:tblGrid>
                <a:gridCol w="1243528">
                  <a:extLst>
                    <a:ext uri="{9D8B030D-6E8A-4147-A177-3AD203B41FA5}">
                      <a16:colId xmlns:a16="http://schemas.microsoft.com/office/drawing/2014/main" val="20000"/>
                    </a:ext>
                  </a:extLst>
                </a:gridCol>
                <a:gridCol w="8600567">
                  <a:extLst>
                    <a:ext uri="{9D8B030D-6E8A-4147-A177-3AD203B41FA5}">
                      <a16:colId xmlns:a16="http://schemas.microsoft.com/office/drawing/2014/main" val="20001"/>
                    </a:ext>
                  </a:extLst>
                </a:gridCol>
              </a:tblGrid>
              <a:tr h="2474452">
                <a:tc>
                  <a:txBody>
                    <a:bodyPr/>
                    <a:lstStyle/>
                    <a:p>
                      <a:pPr algn="ctr">
                        <a:lnSpc>
                          <a:spcPts val="4899"/>
                        </a:lnSpc>
                        <a:defRPr/>
                      </a:pPr>
                      <a:r>
                        <a:rPr lang="en-US" sz="3499">
                          <a:solidFill>
                            <a:srgbClr val="000000"/>
                          </a:solidFill>
                          <a:latin typeface="Roboto Mono Regular"/>
                        </a:rPr>
                        <a:t>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899"/>
                        </a:lnSpc>
                        <a:defRPr/>
                      </a:pPr>
                      <a:r>
                        <a:rPr lang="en-US" sz="3499">
                          <a:solidFill>
                            <a:srgbClr val="000000"/>
                          </a:solidFill>
                          <a:latin typeface="Roboto Mono Regular"/>
                        </a:rPr>
                        <a:t>Return the juvenile to the Sending State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0553">
                <a:tc>
                  <a:txBody>
                    <a:bodyPr/>
                    <a:lstStyle/>
                    <a:p>
                      <a:pPr algn="ctr">
                        <a:lnSpc>
                          <a:spcPts val="4899"/>
                        </a:lnSpc>
                        <a:defRPr/>
                      </a:pPr>
                      <a:r>
                        <a:rPr lang="en-US" sz="3499">
                          <a:solidFill>
                            <a:srgbClr val="000000"/>
                          </a:solidFill>
                          <a:latin typeface="Roboto Mono Regular"/>
                        </a:rPr>
                        <a:t>2</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899"/>
                        </a:lnSpc>
                        <a:defRPr/>
                      </a:pPr>
                      <a:r>
                        <a:rPr lang="en-US" sz="3499">
                          <a:solidFill>
                            <a:srgbClr val="000000"/>
                          </a:solidFill>
                          <a:latin typeface="Roboto Mono Regular"/>
                        </a:rPr>
                        <a:t>Submit a request to resume supervision in the receiving state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4"/>
          <p:cNvSpPr txBox="1"/>
          <p:nvPr/>
        </p:nvSpPr>
        <p:spPr>
          <a:xfrm>
            <a:off x="1028700" y="3829050"/>
            <a:ext cx="5839475" cy="2628900"/>
          </a:xfrm>
          <a:prstGeom prst="rect">
            <a:avLst/>
          </a:prstGeom>
        </p:spPr>
        <p:txBody>
          <a:bodyPr lIns="0" tIns="0" rIns="0" bIns="0" rtlCol="0" anchor="t">
            <a:spAutoFit/>
          </a:bodyPr>
          <a:lstStyle/>
          <a:p>
            <a:pPr>
              <a:lnSpc>
                <a:spcPts val="6960"/>
              </a:lnSpc>
            </a:pPr>
            <a:r>
              <a:rPr lang="en-US" sz="5800">
                <a:solidFill>
                  <a:srgbClr val="000000"/>
                </a:solidFill>
                <a:latin typeface="Roboto Mono Regular Bold"/>
              </a:rPr>
              <a:t>Found or apprehended the juvenile?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90820"/>
        </a:solidFill>
        <a:effectLst/>
      </p:bgPr>
    </p:bg>
    <p:spTree>
      <p:nvGrpSpPr>
        <p:cNvPr id="1" name=""/>
        <p:cNvGrpSpPr/>
        <p:nvPr/>
      </p:nvGrpSpPr>
      <p:grpSpPr>
        <a:xfrm>
          <a:off x="0" y="0"/>
          <a:ext cx="0" cy="0"/>
          <a:chOff x="0" y="0"/>
          <a:chExt cx="0" cy="0"/>
        </a:xfrm>
      </p:grpSpPr>
      <p:grpSp>
        <p:nvGrpSpPr>
          <p:cNvPr id="2" name="Group 2"/>
          <p:cNvGrpSpPr/>
          <p:nvPr/>
        </p:nvGrpSpPr>
        <p:grpSpPr>
          <a:xfrm>
            <a:off x="492156" y="434902"/>
            <a:ext cx="17303687" cy="9292809"/>
            <a:chOff x="0" y="0"/>
            <a:chExt cx="4557350" cy="2447489"/>
          </a:xfrm>
        </p:grpSpPr>
        <p:sp>
          <p:nvSpPr>
            <p:cNvPr id="3" name="Freeform 3"/>
            <p:cNvSpPr/>
            <p:nvPr/>
          </p:nvSpPr>
          <p:spPr>
            <a:xfrm>
              <a:off x="0" y="0"/>
              <a:ext cx="4557350" cy="2447489"/>
            </a:xfrm>
            <a:custGeom>
              <a:avLst/>
              <a:gdLst/>
              <a:ahLst/>
              <a:cxnLst/>
              <a:rect l="l" t="t" r="r" b="b"/>
              <a:pathLst>
                <a:path w="4557350" h="2447489">
                  <a:moveTo>
                    <a:pt x="0" y="0"/>
                  </a:moveTo>
                  <a:lnTo>
                    <a:pt x="4557350" y="0"/>
                  </a:lnTo>
                  <a:lnTo>
                    <a:pt x="4557350" y="2447489"/>
                  </a:lnTo>
                  <a:lnTo>
                    <a:pt x="0" y="2447489"/>
                  </a:lnTo>
                  <a:close/>
                </a:path>
              </a:pathLst>
            </a:custGeom>
            <a:solidFill>
              <a:srgbClr val="FFFAEE"/>
            </a:solidFill>
          </p:spPr>
        </p:sp>
        <p:sp>
          <p:nvSpPr>
            <p:cNvPr id="4" name="TextBox 4"/>
            <p:cNvSpPr txBox="1"/>
            <p:nvPr/>
          </p:nvSpPr>
          <p:spPr>
            <a:xfrm>
              <a:off x="0" y="-19050"/>
              <a:ext cx="4557350" cy="2466539"/>
            </a:xfrm>
            <a:prstGeom prst="rect">
              <a:avLst/>
            </a:prstGeom>
          </p:spPr>
          <p:txBody>
            <a:bodyPr lIns="50800" tIns="50800" rIns="50800" bIns="50800" rtlCol="0" anchor="ctr"/>
            <a:lstStyle/>
            <a:p>
              <a:pPr algn="ctr">
                <a:lnSpc>
                  <a:spcPts val="2730"/>
                </a:lnSpc>
              </a:pPr>
              <a:endParaRPr/>
            </a:p>
          </p:txBody>
        </p:sp>
      </p:grpSp>
      <p:sp>
        <p:nvSpPr>
          <p:cNvPr id="5" name="Freeform 5"/>
          <p:cNvSpPr/>
          <p:nvPr/>
        </p:nvSpPr>
        <p:spPr>
          <a:xfrm>
            <a:off x="910747" y="676892"/>
            <a:ext cx="16466505" cy="8808829"/>
          </a:xfrm>
          <a:custGeom>
            <a:avLst/>
            <a:gdLst/>
            <a:ahLst/>
            <a:cxnLst/>
            <a:rect l="l" t="t" r="r" b="b"/>
            <a:pathLst>
              <a:path w="16466505" h="8808829">
                <a:moveTo>
                  <a:pt x="0" y="0"/>
                </a:moveTo>
                <a:lnTo>
                  <a:pt x="16466506" y="0"/>
                </a:lnTo>
                <a:lnTo>
                  <a:pt x="16466506" y="8808829"/>
                </a:lnTo>
                <a:lnTo>
                  <a:pt x="0" y="8808829"/>
                </a:lnTo>
                <a:lnTo>
                  <a:pt x="0" y="0"/>
                </a:lnTo>
                <a:close/>
              </a:path>
            </a:pathLst>
          </a:custGeom>
          <a:blipFill>
            <a:blip r:embed="rId3"/>
            <a:stretch>
              <a:fillRect/>
            </a:stretch>
          </a:blipFill>
        </p:spPr>
      </p:sp>
      <p:grpSp>
        <p:nvGrpSpPr>
          <p:cNvPr id="6" name="Group 6"/>
          <p:cNvGrpSpPr/>
          <p:nvPr/>
        </p:nvGrpSpPr>
        <p:grpSpPr>
          <a:xfrm>
            <a:off x="3698928" y="589426"/>
            <a:ext cx="3086100" cy="439274"/>
            <a:chOff x="0" y="0"/>
            <a:chExt cx="812800" cy="115694"/>
          </a:xfrm>
        </p:grpSpPr>
        <p:sp>
          <p:nvSpPr>
            <p:cNvPr id="7" name="Freeform 7"/>
            <p:cNvSpPr/>
            <p:nvPr/>
          </p:nvSpPr>
          <p:spPr>
            <a:xfrm>
              <a:off x="0" y="0"/>
              <a:ext cx="812800" cy="115694"/>
            </a:xfrm>
            <a:custGeom>
              <a:avLst/>
              <a:gdLst/>
              <a:ahLst/>
              <a:cxnLst/>
              <a:rect l="l" t="t" r="r" b="b"/>
              <a:pathLst>
                <a:path w="812800" h="115694">
                  <a:moveTo>
                    <a:pt x="0" y="0"/>
                  </a:moveTo>
                  <a:lnTo>
                    <a:pt x="812800" y="0"/>
                  </a:lnTo>
                  <a:lnTo>
                    <a:pt x="812800" y="115694"/>
                  </a:lnTo>
                  <a:lnTo>
                    <a:pt x="0" y="115694"/>
                  </a:lnTo>
                  <a:close/>
                </a:path>
              </a:pathLst>
            </a:custGeom>
            <a:solidFill>
              <a:srgbClr val="FFFAEE"/>
            </a:solidFill>
          </p:spPr>
        </p:sp>
        <p:sp>
          <p:nvSpPr>
            <p:cNvPr id="8" name="TextBox 8"/>
            <p:cNvSpPr txBox="1"/>
            <p:nvPr/>
          </p:nvSpPr>
          <p:spPr>
            <a:xfrm>
              <a:off x="0" y="-19050"/>
              <a:ext cx="812800" cy="134744"/>
            </a:xfrm>
            <a:prstGeom prst="rect">
              <a:avLst/>
            </a:prstGeom>
          </p:spPr>
          <p:txBody>
            <a:bodyPr lIns="50800" tIns="50800" rIns="50800" bIns="50800" rtlCol="0" anchor="ctr"/>
            <a:lstStyle/>
            <a:p>
              <a:pPr algn="ctr">
                <a:lnSpc>
                  <a:spcPts val="2730"/>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rot="-117255">
            <a:off x="1302193" y="667339"/>
            <a:ext cx="16610317" cy="10162269"/>
          </a:xfrm>
          <a:prstGeom prst="rect">
            <a:avLst/>
          </a:prstGeom>
          <a:solidFill>
            <a:srgbClr val="FFFBEC"/>
          </a:solidFill>
        </p:spPr>
      </p:sp>
      <p:sp>
        <p:nvSpPr>
          <p:cNvPr id="3" name="AutoShape 3"/>
          <p:cNvSpPr/>
          <p:nvPr/>
        </p:nvSpPr>
        <p:spPr>
          <a:xfrm>
            <a:off x="1302303" y="1028700"/>
            <a:ext cx="16230600" cy="9258300"/>
          </a:xfrm>
          <a:prstGeom prst="rect">
            <a:avLst/>
          </a:prstGeom>
          <a:solidFill>
            <a:srgbClr val="290820"/>
          </a:solidFill>
        </p:spPr>
      </p:sp>
      <p:sp>
        <p:nvSpPr>
          <p:cNvPr id="4" name="Freeform 4"/>
          <p:cNvSpPr/>
          <p:nvPr/>
        </p:nvSpPr>
        <p:spPr>
          <a:xfrm rot="-763660">
            <a:off x="1385739" y="201357"/>
            <a:ext cx="3041483" cy="2626736"/>
          </a:xfrm>
          <a:custGeom>
            <a:avLst/>
            <a:gdLst/>
            <a:ahLst/>
            <a:cxnLst/>
            <a:rect l="l" t="t" r="r" b="b"/>
            <a:pathLst>
              <a:path w="3041483" h="2626736">
                <a:moveTo>
                  <a:pt x="0" y="0"/>
                </a:moveTo>
                <a:lnTo>
                  <a:pt x="3041483" y="0"/>
                </a:lnTo>
                <a:lnTo>
                  <a:pt x="3041483" y="2626735"/>
                </a:lnTo>
                <a:lnTo>
                  <a:pt x="0" y="26267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AutoShape 5"/>
          <p:cNvSpPr/>
          <p:nvPr/>
        </p:nvSpPr>
        <p:spPr>
          <a:xfrm>
            <a:off x="1302303" y="3382442"/>
            <a:ext cx="16230600" cy="0"/>
          </a:xfrm>
          <a:prstGeom prst="line">
            <a:avLst/>
          </a:prstGeom>
          <a:ln w="47625" cap="rnd">
            <a:solidFill>
              <a:srgbClr val="FFFFFF"/>
            </a:solidFill>
            <a:prstDash val="solid"/>
            <a:headEnd type="none" w="sm" len="sm"/>
            <a:tailEnd type="none" w="sm" len="sm"/>
          </a:ln>
        </p:spPr>
      </p:sp>
      <p:graphicFrame>
        <p:nvGraphicFramePr>
          <p:cNvPr id="6" name="Table 6"/>
          <p:cNvGraphicFramePr>
            <a:graphicFrameLocks noGrp="1"/>
          </p:cNvGraphicFramePr>
          <p:nvPr/>
        </p:nvGraphicFramePr>
        <p:xfrm>
          <a:off x="1302303" y="3535547"/>
          <a:ext cx="16230600" cy="5289144"/>
        </p:xfrm>
        <a:graphic>
          <a:graphicData uri="http://schemas.openxmlformats.org/drawingml/2006/table">
            <a:tbl>
              <a:tblPr/>
              <a:tblGrid>
                <a:gridCol w="16230600">
                  <a:extLst>
                    <a:ext uri="{9D8B030D-6E8A-4147-A177-3AD203B41FA5}">
                      <a16:colId xmlns:a16="http://schemas.microsoft.com/office/drawing/2014/main" val="20000"/>
                    </a:ext>
                  </a:extLst>
                </a:gridCol>
              </a:tblGrid>
              <a:tr h="2644572">
                <a:tc>
                  <a:txBody>
                    <a:bodyPr/>
                    <a:lstStyle/>
                    <a:p>
                      <a:pPr algn="ctr">
                        <a:lnSpc>
                          <a:spcPts val="11200"/>
                        </a:lnSpc>
                        <a:defRPr/>
                      </a:pPr>
                      <a:r>
                        <a:rPr lang="en-US" sz="8000">
                          <a:solidFill>
                            <a:srgbClr val="FFFFFF"/>
                          </a:solidFill>
                          <a:latin typeface="Roboto Mono Regular Bold"/>
                        </a:rPr>
                        <a:t>TIME FOR QUESTIONS!</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644572">
                <a:tc>
                  <a:txBody>
                    <a:bodyPr/>
                    <a:lstStyle/>
                    <a:p>
                      <a:pPr algn="ctr">
                        <a:lnSpc>
                          <a:spcPts val="3920"/>
                        </a:lnSpc>
                        <a:defRPr/>
                      </a:pPr>
                      <a:r>
                        <a:rPr lang="en-US" sz="2800">
                          <a:solidFill>
                            <a:srgbClr val="FFFFFF"/>
                          </a:solidFill>
                          <a:latin typeface="Roboto Mono Regular"/>
                        </a:rPr>
                        <a:t>Please unmute yourselves or type your questions into the chat box.</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290820"/>
          </a:solidFill>
        </p:spPr>
      </p:sp>
      <p:sp>
        <p:nvSpPr>
          <p:cNvPr id="4" name="Freeform 4"/>
          <p:cNvSpPr/>
          <p:nvPr/>
        </p:nvSpPr>
        <p:spPr>
          <a:xfrm rot="4067540">
            <a:off x="14419489" y="533701"/>
            <a:ext cx="1704703" cy="1803051"/>
          </a:xfrm>
          <a:custGeom>
            <a:avLst/>
            <a:gdLst/>
            <a:ahLst/>
            <a:cxnLst/>
            <a:rect l="l" t="t" r="r" b="b"/>
            <a:pathLst>
              <a:path w="1704703" h="1803051">
                <a:moveTo>
                  <a:pt x="0" y="0"/>
                </a:moveTo>
                <a:lnTo>
                  <a:pt x="1704702" y="0"/>
                </a:lnTo>
                <a:lnTo>
                  <a:pt x="1704702" y="1803051"/>
                </a:lnTo>
                <a:lnTo>
                  <a:pt x="0" y="180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5" name="Table 5"/>
          <p:cNvGraphicFramePr>
            <a:graphicFrameLocks noGrp="1"/>
          </p:cNvGraphicFramePr>
          <p:nvPr/>
        </p:nvGraphicFramePr>
        <p:xfrm>
          <a:off x="1028700" y="4107802"/>
          <a:ext cx="16230600" cy="4639161"/>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546387">
                <a:tc>
                  <a:txBody>
                    <a:bodyPr/>
                    <a:lstStyle/>
                    <a:p>
                      <a:pPr algn="ctr">
                        <a:lnSpc>
                          <a:spcPts val="3919"/>
                        </a:lnSpc>
                        <a:defRPr/>
                      </a:pPr>
                      <a:r>
                        <a:rPr lang="en-US" sz="2799">
                          <a:solidFill>
                            <a:srgbClr val="FFFFFF"/>
                          </a:solidFill>
                          <a:latin typeface="Roboto Mono Regular 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Roboto Mono Light"/>
                        </a:rPr>
                        <a:t>Everything you need to know about Absconder Reports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546387">
                <a:tc>
                  <a:txBody>
                    <a:bodyPr/>
                    <a:lstStyle/>
                    <a:p>
                      <a:pPr algn="ctr">
                        <a:lnSpc>
                          <a:spcPts val="3919"/>
                        </a:lnSpc>
                        <a:defRPr/>
                      </a:pPr>
                      <a:r>
                        <a:rPr lang="en-US" sz="2799">
                          <a:solidFill>
                            <a:srgbClr val="FFFFFF"/>
                          </a:solidFill>
                          <a:latin typeface="Roboto Mono Regular 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Roboto Mono Light"/>
                        </a:rPr>
                        <a:t>Q&amp;A Session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546387">
                <a:tc>
                  <a:txBody>
                    <a:bodyPr/>
                    <a:lstStyle/>
                    <a:p>
                      <a:pPr algn="ctr">
                        <a:lnSpc>
                          <a:spcPts val="3919"/>
                        </a:lnSpc>
                        <a:defRPr/>
                      </a:pPr>
                      <a:r>
                        <a:rPr lang="en-US" sz="2799">
                          <a:solidFill>
                            <a:srgbClr val="FFFFFF"/>
                          </a:solidFill>
                          <a:latin typeface="Roboto Mono Regular Bold"/>
                        </a:rPr>
                        <a:t>3</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Roboto Mono Light"/>
                        </a:rPr>
                        <a:t>UNITY Demonstration (If time permits)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3498774" y="1850720"/>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TODAY'S 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Freeform 2"/>
          <p:cNvSpPr/>
          <p:nvPr/>
        </p:nvSpPr>
        <p:spPr>
          <a:xfrm rot="5400000">
            <a:off x="1041860" y="2131090"/>
            <a:ext cx="16948008" cy="13774108"/>
          </a:xfrm>
          <a:custGeom>
            <a:avLst/>
            <a:gdLst/>
            <a:ahLst/>
            <a:cxnLst/>
            <a:rect l="l" t="t" r="r" b="b"/>
            <a:pathLst>
              <a:path w="16948008" h="13774108">
                <a:moveTo>
                  <a:pt x="0" y="0"/>
                </a:moveTo>
                <a:lnTo>
                  <a:pt x="16948008" y="0"/>
                </a:lnTo>
                <a:lnTo>
                  <a:pt x="16948008" y="13774108"/>
                </a:lnTo>
                <a:lnTo>
                  <a:pt x="0" y="13774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4544688" y="4190403"/>
            <a:ext cx="8852143" cy="2447925"/>
          </a:xfrm>
          <a:prstGeom prst="rect">
            <a:avLst/>
          </a:prstGeom>
        </p:spPr>
        <p:txBody>
          <a:bodyPr lIns="0" tIns="0" rIns="0" bIns="0" rtlCol="0" anchor="t">
            <a:spAutoFit/>
          </a:bodyPr>
          <a:lstStyle/>
          <a:p>
            <a:pPr algn="ctr">
              <a:lnSpc>
                <a:spcPts val="9600"/>
              </a:lnSpc>
            </a:pPr>
            <a:r>
              <a:rPr lang="en-US" sz="8000">
                <a:solidFill>
                  <a:srgbClr val="000000"/>
                </a:solidFill>
                <a:latin typeface="Roboto Mono Regular Bold"/>
              </a:rPr>
              <a:t>UNITY</a:t>
            </a:r>
          </a:p>
          <a:p>
            <a:pPr algn="ctr">
              <a:lnSpc>
                <a:spcPts val="9600"/>
              </a:lnSpc>
            </a:pPr>
            <a:r>
              <a:rPr lang="en-US" sz="8000">
                <a:solidFill>
                  <a:srgbClr val="000000"/>
                </a:solidFill>
                <a:latin typeface="Roboto Mono Regular Bold"/>
              </a:rPr>
              <a:t>DEMONSTRATION</a:t>
            </a:r>
          </a:p>
        </p:txBody>
      </p:sp>
      <p:sp>
        <p:nvSpPr>
          <p:cNvPr id="4" name="Freeform 4"/>
          <p:cNvSpPr/>
          <p:nvPr/>
        </p:nvSpPr>
        <p:spPr>
          <a:xfrm rot="-593044">
            <a:off x="1275873" y="3951518"/>
            <a:ext cx="2999203" cy="6989669"/>
          </a:xfrm>
          <a:custGeom>
            <a:avLst/>
            <a:gdLst/>
            <a:ahLst/>
            <a:cxnLst/>
            <a:rect l="l" t="t" r="r" b="b"/>
            <a:pathLst>
              <a:path w="2999203" h="6989669">
                <a:moveTo>
                  <a:pt x="0" y="0"/>
                </a:moveTo>
                <a:lnTo>
                  <a:pt x="2999203" y="0"/>
                </a:lnTo>
                <a:lnTo>
                  <a:pt x="2999203" y="6989669"/>
                </a:lnTo>
                <a:lnTo>
                  <a:pt x="0" y="6989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5761923" y="2368708"/>
            <a:ext cx="6417673" cy="335280"/>
          </a:xfrm>
          <a:prstGeom prst="rect">
            <a:avLst/>
          </a:prstGeom>
        </p:spPr>
        <p:txBody>
          <a:bodyPr lIns="0" tIns="0" rIns="0" bIns="0" rtlCol="0" anchor="t">
            <a:spAutoFit/>
          </a:bodyPr>
          <a:lstStyle/>
          <a:p>
            <a:pPr algn="ctr">
              <a:lnSpc>
                <a:spcPts val="2730"/>
              </a:lnSpc>
            </a:pPr>
            <a:r>
              <a:rPr lang="en-US" sz="2100">
                <a:solidFill>
                  <a:srgbClr val="000000"/>
                </a:solidFill>
                <a:latin typeface="Roboto Mono Regular"/>
              </a:rPr>
              <a:t>LET'S PUT IT IN ACTION!</a:t>
            </a:r>
          </a:p>
        </p:txBody>
      </p:sp>
      <p:sp>
        <p:nvSpPr>
          <p:cNvPr id="6" name="AutoShape 6"/>
          <p:cNvSpPr/>
          <p:nvPr/>
        </p:nvSpPr>
        <p:spPr>
          <a:xfrm>
            <a:off x="5761923" y="3027767"/>
            <a:ext cx="6417673" cy="0"/>
          </a:xfrm>
          <a:prstGeom prst="line">
            <a:avLst/>
          </a:prstGeom>
          <a:ln w="9525" cap="rnd">
            <a:solidFill>
              <a:srgbClr val="000000"/>
            </a:solidFill>
            <a:prstDash val="solid"/>
            <a:headEnd type="none" w="sm" len="sm"/>
            <a:tailEnd type="none" w="sm" len="sm"/>
          </a:ln>
        </p:spPr>
      </p:sp>
      <p:sp>
        <p:nvSpPr>
          <p:cNvPr id="7" name="AutoShape 7"/>
          <p:cNvSpPr/>
          <p:nvPr/>
        </p:nvSpPr>
        <p:spPr>
          <a:xfrm>
            <a:off x="5761923" y="7793877"/>
            <a:ext cx="6417673" cy="0"/>
          </a:xfrm>
          <a:prstGeom prst="line">
            <a:avLst/>
          </a:prstGeom>
          <a:ln w="9525" cap="rnd">
            <a:solidFill>
              <a:srgbClr val="000000"/>
            </a:solidFill>
            <a:prstDash val="solid"/>
            <a:headEnd type="none" w="sm" len="sm"/>
            <a:tailEnd type="none" w="sm" len="sm"/>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90820"/>
        </a:solidFill>
        <a:effectLst/>
      </p:bgPr>
    </p:bg>
    <p:spTree>
      <p:nvGrpSpPr>
        <p:cNvPr id="1" name=""/>
        <p:cNvGrpSpPr/>
        <p:nvPr/>
      </p:nvGrpSpPr>
      <p:grpSpPr>
        <a:xfrm>
          <a:off x="0" y="0"/>
          <a:ext cx="0" cy="0"/>
          <a:chOff x="0" y="0"/>
          <a:chExt cx="0" cy="0"/>
        </a:xfrm>
      </p:grpSpPr>
      <p:sp>
        <p:nvSpPr>
          <p:cNvPr id="2" name="Freeform 2"/>
          <p:cNvSpPr/>
          <p:nvPr/>
        </p:nvSpPr>
        <p:spPr>
          <a:xfrm rot="5400000">
            <a:off x="1041860" y="2131090"/>
            <a:ext cx="16948008" cy="13774108"/>
          </a:xfrm>
          <a:custGeom>
            <a:avLst/>
            <a:gdLst/>
            <a:ahLst/>
            <a:cxnLst/>
            <a:rect l="l" t="t" r="r" b="b"/>
            <a:pathLst>
              <a:path w="16948008" h="13774108">
                <a:moveTo>
                  <a:pt x="0" y="0"/>
                </a:moveTo>
                <a:lnTo>
                  <a:pt x="16948008" y="0"/>
                </a:lnTo>
                <a:lnTo>
                  <a:pt x="16948008" y="13774108"/>
                </a:lnTo>
                <a:lnTo>
                  <a:pt x="0" y="13774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AutoShape 3"/>
          <p:cNvSpPr/>
          <p:nvPr/>
        </p:nvSpPr>
        <p:spPr>
          <a:xfrm>
            <a:off x="5761923" y="7793877"/>
            <a:ext cx="6417673" cy="0"/>
          </a:xfrm>
          <a:prstGeom prst="line">
            <a:avLst/>
          </a:prstGeom>
          <a:ln w="9525" cap="rnd">
            <a:solidFill>
              <a:srgbClr val="FFFBEC"/>
            </a:solidFill>
            <a:prstDash val="solid"/>
            <a:headEnd type="none" w="sm" len="sm"/>
            <a:tailEnd type="none" w="sm" len="sm"/>
          </a:ln>
        </p:spPr>
      </p:sp>
      <p:sp>
        <p:nvSpPr>
          <p:cNvPr id="4" name="Freeform 4"/>
          <p:cNvSpPr/>
          <p:nvPr/>
        </p:nvSpPr>
        <p:spPr>
          <a:xfrm>
            <a:off x="3649523" y="1409073"/>
            <a:ext cx="9617946" cy="8438846"/>
          </a:xfrm>
          <a:custGeom>
            <a:avLst/>
            <a:gdLst/>
            <a:ahLst/>
            <a:cxnLst/>
            <a:rect l="l" t="t" r="r" b="b"/>
            <a:pathLst>
              <a:path w="9617946" h="8438846">
                <a:moveTo>
                  <a:pt x="0" y="0"/>
                </a:moveTo>
                <a:lnTo>
                  <a:pt x="9617946" y="0"/>
                </a:lnTo>
                <a:lnTo>
                  <a:pt x="9617946" y="8438846"/>
                </a:lnTo>
                <a:lnTo>
                  <a:pt x="0" y="8438846"/>
                </a:lnTo>
                <a:lnTo>
                  <a:pt x="0" y="0"/>
                </a:lnTo>
                <a:close/>
              </a:path>
            </a:pathLst>
          </a:custGeom>
          <a:blipFill>
            <a:blip r:embed="rId5"/>
            <a:stretch>
              <a:fillRect/>
            </a:stretch>
          </a:blipFill>
        </p:spPr>
      </p:sp>
      <p:sp>
        <p:nvSpPr>
          <p:cNvPr id="5" name="Freeform 5"/>
          <p:cNvSpPr/>
          <p:nvPr/>
        </p:nvSpPr>
        <p:spPr>
          <a:xfrm rot="-538052" flipH="1">
            <a:off x="6703516" y="8857945"/>
            <a:ext cx="1754980" cy="800710"/>
          </a:xfrm>
          <a:custGeom>
            <a:avLst/>
            <a:gdLst/>
            <a:ahLst/>
            <a:cxnLst/>
            <a:rect l="l" t="t" r="r" b="b"/>
            <a:pathLst>
              <a:path w="1754980" h="800710">
                <a:moveTo>
                  <a:pt x="1754980" y="0"/>
                </a:moveTo>
                <a:lnTo>
                  <a:pt x="0" y="0"/>
                </a:lnTo>
                <a:lnTo>
                  <a:pt x="0" y="800710"/>
                </a:lnTo>
                <a:lnTo>
                  <a:pt x="1754980" y="800710"/>
                </a:lnTo>
                <a:lnTo>
                  <a:pt x="175498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rot="5400000">
            <a:off x="12720812" y="2983977"/>
            <a:ext cx="5150777" cy="1524000"/>
          </a:xfrm>
          <a:prstGeom prst="rect">
            <a:avLst/>
          </a:prstGeom>
        </p:spPr>
        <p:txBody>
          <a:bodyPr lIns="0" tIns="0" rIns="0" bIns="0" rtlCol="0" anchor="t">
            <a:spAutoFit/>
          </a:bodyPr>
          <a:lstStyle/>
          <a:p>
            <a:pPr algn="ctr">
              <a:lnSpc>
                <a:spcPts val="6000"/>
              </a:lnSpc>
            </a:pPr>
            <a:r>
              <a:rPr lang="en-US" sz="5000">
                <a:solidFill>
                  <a:srgbClr val="000000"/>
                </a:solidFill>
                <a:latin typeface="Roboto Mono Regular Bold"/>
              </a:rPr>
              <a:t>TRAINING MATERIALS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rot="-117255">
            <a:off x="1302193" y="667339"/>
            <a:ext cx="16610317" cy="10162269"/>
          </a:xfrm>
          <a:prstGeom prst="rect">
            <a:avLst/>
          </a:prstGeom>
          <a:solidFill>
            <a:srgbClr val="290820"/>
          </a:solidFill>
        </p:spPr>
      </p:sp>
      <p:sp>
        <p:nvSpPr>
          <p:cNvPr id="3" name="AutoShape 3"/>
          <p:cNvSpPr/>
          <p:nvPr/>
        </p:nvSpPr>
        <p:spPr>
          <a:xfrm>
            <a:off x="1302303" y="1028700"/>
            <a:ext cx="16230600" cy="9258300"/>
          </a:xfrm>
          <a:prstGeom prst="rect">
            <a:avLst/>
          </a:prstGeom>
          <a:solidFill>
            <a:srgbClr val="FFFBEC"/>
          </a:solidFill>
        </p:spPr>
      </p:sp>
      <p:sp>
        <p:nvSpPr>
          <p:cNvPr id="4" name="Freeform 4"/>
          <p:cNvSpPr/>
          <p:nvPr/>
        </p:nvSpPr>
        <p:spPr>
          <a:xfrm rot="-763660">
            <a:off x="1385739" y="201357"/>
            <a:ext cx="3041483" cy="2626736"/>
          </a:xfrm>
          <a:custGeom>
            <a:avLst/>
            <a:gdLst/>
            <a:ahLst/>
            <a:cxnLst/>
            <a:rect l="l" t="t" r="r" b="b"/>
            <a:pathLst>
              <a:path w="3041483" h="2626736">
                <a:moveTo>
                  <a:pt x="0" y="0"/>
                </a:moveTo>
                <a:lnTo>
                  <a:pt x="3041483" y="0"/>
                </a:lnTo>
                <a:lnTo>
                  <a:pt x="3041483" y="2626735"/>
                </a:lnTo>
                <a:lnTo>
                  <a:pt x="0" y="26267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AutoShape 5"/>
          <p:cNvSpPr/>
          <p:nvPr/>
        </p:nvSpPr>
        <p:spPr>
          <a:xfrm>
            <a:off x="1302303" y="3382442"/>
            <a:ext cx="16230600" cy="0"/>
          </a:xfrm>
          <a:prstGeom prst="line">
            <a:avLst/>
          </a:prstGeom>
          <a:ln w="47625" cap="rnd">
            <a:solidFill>
              <a:srgbClr val="000000"/>
            </a:solidFill>
            <a:prstDash val="solid"/>
            <a:headEnd type="none" w="sm" len="sm"/>
            <a:tailEnd type="none" w="sm" len="sm"/>
          </a:ln>
        </p:spPr>
      </p:sp>
      <p:graphicFrame>
        <p:nvGraphicFramePr>
          <p:cNvPr id="6" name="Table 6"/>
          <p:cNvGraphicFramePr>
            <a:graphicFrameLocks noGrp="1"/>
          </p:cNvGraphicFramePr>
          <p:nvPr/>
        </p:nvGraphicFramePr>
        <p:xfrm>
          <a:off x="1302303" y="3535547"/>
          <a:ext cx="16230600" cy="5524163"/>
        </p:xfrm>
        <a:graphic>
          <a:graphicData uri="http://schemas.openxmlformats.org/drawingml/2006/table">
            <a:tbl>
              <a:tblPr/>
              <a:tblGrid>
                <a:gridCol w="16230600">
                  <a:extLst>
                    <a:ext uri="{9D8B030D-6E8A-4147-A177-3AD203B41FA5}">
                      <a16:colId xmlns:a16="http://schemas.microsoft.com/office/drawing/2014/main" val="20000"/>
                    </a:ext>
                  </a:extLst>
                </a:gridCol>
              </a:tblGrid>
              <a:tr h="2644369">
                <a:tc>
                  <a:txBody>
                    <a:bodyPr/>
                    <a:lstStyle/>
                    <a:p>
                      <a:pPr algn="ctr">
                        <a:lnSpc>
                          <a:spcPts val="9660"/>
                        </a:lnSpc>
                        <a:defRPr/>
                      </a:pPr>
                      <a:r>
                        <a:rPr lang="en-US" sz="6900">
                          <a:solidFill>
                            <a:srgbClr val="000000"/>
                          </a:solidFill>
                          <a:latin typeface="Roboto Mono Regular Bold"/>
                        </a:rPr>
                        <a:t>UPCOMING WEDNESDAY WORKSHOPS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9493">
                <a:tc>
                  <a:txBody>
                    <a:bodyPr/>
                    <a:lstStyle/>
                    <a:p>
                      <a:pPr algn="ctr">
                        <a:lnSpc>
                          <a:spcPts val="3920"/>
                        </a:lnSpc>
                        <a:defRPr/>
                      </a:pPr>
                      <a:r>
                        <a:rPr lang="en-US" sz="2800">
                          <a:solidFill>
                            <a:srgbClr val="000000"/>
                          </a:solidFill>
                          <a:latin typeface="Roboto Mono Regular"/>
                        </a:rPr>
                        <a:t>Every Wednesday in March: Rule Amendment Training </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50301">
                <a:tc>
                  <a:txBody>
                    <a:bodyPr/>
                    <a:lstStyle/>
                    <a:p>
                      <a:pPr algn="ctr">
                        <a:lnSpc>
                          <a:spcPts val="3920"/>
                        </a:lnSpc>
                        <a:defRPr/>
                      </a:pPr>
                      <a:r>
                        <a:rPr lang="en-US" sz="2800">
                          <a:solidFill>
                            <a:srgbClr val="000000"/>
                          </a:solidFill>
                          <a:latin typeface="Roboto Mono Regular"/>
                        </a:rPr>
                        <a:t>May 1, 2024: Best Practice on Home Evaluation Considerations for Unconventional Families Training</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Freeform 2"/>
          <p:cNvSpPr/>
          <p:nvPr/>
        </p:nvSpPr>
        <p:spPr>
          <a:xfrm rot="5400000">
            <a:off x="1041860" y="2131090"/>
            <a:ext cx="16948008" cy="13774108"/>
          </a:xfrm>
          <a:custGeom>
            <a:avLst/>
            <a:gdLst/>
            <a:ahLst/>
            <a:cxnLst/>
            <a:rect l="l" t="t" r="r" b="b"/>
            <a:pathLst>
              <a:path w="16948008" h="13774108">
                <a:moveTo>
                  <a:pt x="0" y="0"/>
                </a:moveTo>
                <a:lnTo>
                  <a:pt x="16948008" y="0"/>
                </a:lnTo>
                <a:lnTo>
                  <a:pt x="16948008" y="13774108"/>
                </a:lnTo>
                <a:lnTo>
                  <a:pt x="0" y="13774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4544688" y="3652241"/>
            <a:ext cx="8852143" cy="3524250"/>
          </a:xfrm>
          <a:prstGeom prst="rect">
            <a:avLst/>
          </a:prstGeom>
        </p:spPr>
        <p:txBody>
          <a:bodyPr lIns="0" tIns="0" rIns="0" bIns="0" rtlCol="0" anchor="t">
            <a:spAutoFit/>
          </a:bodyPr>
          <a:lstStyle/>
          <a:p>
            <a:pPr algn="ctr">
              <a:lnSpc>
                <a:spcPts val="9240"/>
              </a:lnSpc>
            </a:pPr>
            <a:r>
              <a:rPr lang="en-US" sz="7700">
                <a:solidFill>
                  <a:srgbClr val="000000"/>
                </a:solidFill>
                <a:latin typeface="Roboto Mono Regular Bold"/>
              </a:rPr>
              <a:t>ENROLL IN THE "ICJ IN ACTION" LMS COURSES</a:t>
            </a:r>
          </a:p>
        </p:txBody>
      </p:sp>
      <p:sp>
        <p:nvSpPr>
          <p:cNvPr id="4" name="Freeform 4"/>
          <p:cNvSpPr/>
          <p:nvPr/>
        </p:nvSpPr>
        <p:spPr>
          <a:xfrm rot="-593044">
            <a:off x="1275873" y="3951518"/>
            <a:ext cx="2999203" cy="6989669"/>
          </a:xfrm>
          <a:custGeom>
            <a:avLst/>
            <a:gdLst/>
            <a:ahLst/>
            <a:cxnLst/>
            <a:rect l="l" t="t" r="r" b="b"/>
            <a:pathLst>
              <a:path w="2999203" h="6989669">
                <a:moveTo>
                  <a:pt x="0" y="0"/>
                </a:moveTo>
                <a:lnTo>
                  <a:pt x="2999203" y="0"/>
                </a:lnTo>
                <a:lnTo>
                  <a:pt x="2999203" y="6989669"/>
                </a:lnTo>
                <a:lnTo>
                  <a:pt x="0" y="6989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5761923" y="2368708"/>
            <a:ext cx="6417673" cy="335280"/>
          </a:xfrm>
          <a:prstGeom prst="rect">
            <a:avLst/>
          </a:prstGeom>
        </p:spPr>
        <p:txBody>
          <a:bodyPr lIns="0" tIns="0" rIns="0" bIns="0" rtlCol="0" anchor="t">
            <a:spAutoFit/>
          </a:bodyPr>
          <a:lstStyle/>
          <a:p>
            <a:pPr algn="ctr">
              <a:lnSpc>
                <a:spcPts val="2730"/>
              </a:lnSpc>
            </a:pPr>
            <a:r>
              <a:rPr lang="en-US" sz="2100">
                <a:solidFill>
                  <a:srgbClr val="000000"/>
                </a:solidFill>
                <a:latin typeface="Roboto Mono Regular"/>
              </a:rPr>
              <a:t>FOR A MORE IN-DEPTH LEARNING EXPERIENCE:</a:t>
            </a:r>
          </a:p>
        </p:txBody>
      </p:sp>
      <p:sp>
        <p:nvSpPr>
          <p:cNvPr id="6" name="TextBox 6"/>
          <p:cNvSpPr txBox="1"/>
          <p:nvPr/>
        </p:nvSpPr>
        <p:spPr>
          <a:xfrm>
            <a:off x="6048563" y="8162503"/>
            <a:ext cx="5844393" cy="678180"/>
          </a:xfrm>
          <a:prstGeom prst="rect">
            <a:avLst/>
          </a:prstGeom>
        </p:spPr>
        <p:txBody>
          <a:bodyPr lIns="0" tIns="0" rIns="0" bIns="0" rtlCol="0" anchor="t">
            <a:spAutoFit/>
          </a:bodyPr>
          <a:lstStyle/>
          <a:p>
            <a:pPr algn="ctr">
              <a:lnSpc>
                <a:spcPts val="2730"/>
              </a:lnSpc>
            </a:pPr>
            <a:r>
              <a:rPr lang="en-US" sz="2100">
                <a:solidFill>
                  <a:srgbClr val="000000"/>
                </a:solidFill>
                <a:latin typeface="Roboto Mono Regular"/>
              </a:rPr>
              <a:t>REPORTING ABSCONDERS</a:t>
            </a:r>
          </a:p>
          <a:p>
            <a:pPr algn="ctr">
              <a:lnSpc>
                <a:spcPts val="2730"/>
              </a:lnSpc>
            </a:pPr>
            <a:r>
              <a:rPr lang="en-US" sz="2100">
                <a:solidFill>
                  <a:srgbClr val="000000"/>
                </a:solidFill>
                <a:latin typeface="Roboto Mono Regular"/>
              </a:rPr>
              <a:t>(ICJ-103)</a:t>
            </a:r>
          </a:p>
        </p:txBody>
      </p:sp>
      <p:sp>
        <p:nvSpPr>
          <p:cNvPr id="7" name="AutoShape 7"/>
          <p:cNvSpPr/>
          <p:nvPr/>
        </p:nvSpPr>
        <p:spPr>
          <a:xfrm>
            <a:off x="5761923" y="3027767"/>
            <a:ext cx="6417673" cy="0"/>
          </a:xfrm>
          <a:prstGeom prst="line">
            <a:avLst/>
          </a:prstGeom>
          <a:ln w="9525" cap="rnd">
            <a:solidFill>
              <a:srgbClr val="000000"/>
            </a:solidFill>
            <a:prstDash val="solid"/>
            <a:headEnd type="none" w="sm" len="sm"/>
            <a:tailEnd type="none" w="sm" len="sm"/>
          </a:ln>
        </p:spPr>
      </p:sp>
      <p:sp>
        <p:nvSpPr>
          <p:cNvPr id="8" name="AutoShape 8"/>
          <p:cNvSpPr/>
          <p:nvPr/>
        </p:nvSpPr>
        <p:spPr>
          <a:xfrm>
            <a:off x="5761923" y="7793877"/>
            <a:ext cx="6417673" cy="0"/>
          </a:xfrm>
          <a:prstGeom prst="line">
            <a:avLst/>
          </a:prstGeom>
          <a:ln w="9525" cap="rnd">
            <a:solidFill>
              <a:srgbClr val="000000"/>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082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BEC"/>
          </a:solidFill>
        </p:spPr>
      </p:sp>
      <p:sp>
        <p:nvSpPr>
          <p:cNvPr id="3" name="AutoShape 3"/>
          <p:cNvSpPr/>
          <p:nvPr/>
        </p:nvSpPr>
        <p:spPr>
          <a:xfrm>
            <a:off x="1028700" y="2487605"/>
            <a:ext cx="16230600" cy="0"/>
          </a:xfrm>
          <a:prstGeom prst="line">
            <a:avLst/>
          </a:prstGeom>
          <a:ln w="47625" cap="rnd">
            <a:solidFill>
              <a:srgbClr val="000000"/>
            </a:solidFill>
            <a:prstDash val="solid"/>
            <a:headEnd type="none" w="sm" len="sm"/>
            <a:tailEnd type="none" w="sm" len="sm"/>
          </a:ln>
        </p:spPr>
      </p:sp>
      <p:sp>
        <p:nvSpPr>
          <p:cNvPr id="4" name="Freeform 4"/>
          <p:cNvSpPr/>
          <p:nvPr/>
        </p:nvSpPr>
        <p:spPr>
          <a:xfrm>
            <a:off x="2411813" y="295288"/>
            <a:ext cx="1677300" cy="1686499"/>
          </a:xfrm>
          <a:custGeom>
            <a:avLst/>
            <a:gdLst/>
            <a:ahLst/>
            <a:cxnLst/>
            <a:rect l="l" t="t" r="r" b="b"/>
            <a:pathLst>
              <a:path w="1677300" h="1686499">
                <a:moveTo>
                  <a:pt x="0" y="0"/>
                </a:moveTo>
                <a:lnTo>
                  <a:pt x="1677299" y="0"/>
                </a:lnTo>
                <a:lnTo>
                  <a:pt x="1677299"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487900" y="295288"/>
            <a:ext cx="1677300" cy="1686499"/>
          </a:xfrm>
          <a:custGeom>
            <a:avLst/>
            <a:gdLst/>
            <a:ahLst/>
            <a:cxnLst/>
            <a:rect l="l" t="t" r="r" b="b"/>
            <a:pathLst>
              <a:path w="1677300" h="1686499">
                <a:moveTo>
                  <a:pt x="0" y="0"/>
                </a:moveTo>
                <a:lnTo>
                  <a:pt x="1677300" y="0"/>
                </a:lnTo>
                <a:lnTo>
                  <a:pt x="1677300"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6" name="Table 6"/>
          <p:cNvGraphicFramePr>
            <a:graphicFrameLocks noGrp="1"/>
          </p:cNvGraphicFramePr>
          <p:nvPr/>
        </p:nvGraphicFramePr>
        <p:xfrm>
          <a:off x="1028700" y="2967288"/>
          <a:ext cx="16230600" cy="176139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THE ICJ RULES</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60"/>
                        </a:lnSpc>
                        <a:defRPr/>
                      </a:pPr>
                      <a:r>
                        <a:rPr lang="en-US" sz="1900">
                          <a:solidFill>
                            <a:srgbClr val="000000"/>
                          </a:solidFill>
                          <a:latin typeface="Roboto Mono Regular"/>
                        </a:rPr>
                        <a:t>Note: A complete listing of all ICJ Rules can be found on the Commission's website.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6175706"/>
          <a:ext cx="16230600" cy="1257300"/>
        </p:xfrm>
        <a:graphic>
          <a:graphicData uri="http://schemas.openxmlformats.org/drawingml/2006/table">
            <a:tbl>
              <a:tblPr/>
              <a:tblGrid>
                <a:gridCol w="809431">
                  <a:extLst>
                    <a:ext uri="{9D8B030D-6E8A-4147-A177-3AD203B41FA5}">
                      <a16:colId xmlns:a16="http://schemas.microsoft.com/office/drawing/2014/main" val="20000"/>
                    </a:ext>
                  </a:extLst>
                </a:gridCol>
                <a:gridCol w="15421169">
                  <a:extLst>
                    <a:ext uri="{9D8B030D-6E8A-4147-A177-3AD203B41FA5}">
                      <a16:colId xmlns:a16="http://schemas.microsoft.com/office/drawing/2014/main" val="20001"/>
                    </a:ext>
                  </a:extLst>
                </a:gridCol>
              </a:tblGrid>
              <a:tr h="1257300">
                <a:tc>
                  <a:txBody>
                    <a:bodyPr/>
                    <a:lstStyle/>
                    <a:p>
                      <a:pPr algn="l">
                        <a:lnSpc>
                          <a:spcPts val="3220"/>
                        </a:lnSpc>
                        <a:defRPr/>
                      </a:pP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6019"/>
                        </a:lnSpc>
                        <a:defRPr/>
                      </a:pPr>
                      <a:r>
                        <a:rPr lang="en-US" sz="4299">
                          <a:solidFill>
                            <a:srgbClr val="000000"/>
                          </a:solidFill>
                          <a:latin typeface="Roboto Mono Regular"/>
                        </a:rPr>
                        <a:t>Rule 5-102: Absconder Under ICJ Supervision</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sp>
        <p:nvSpPr>
          <p:cNvPr id="4" name="Freeform 4"/>
          <p:cNvSpPr/>
          <p:nvPr/>
        </p:nvSpPr>
        <p:spPr>
          <a:xfrm>
            <a:off x="2411813" y="295288"/>
            <a:ext cx="1677300" cy="1686499"/>
          </a:xfrm>
          <a:custGeom>
            <a:avLst/>
            <a:gdLst/>
            <a:ahLst/>
            <a:cxnLst/>
            <a:rect l="l" t="t" r="r" b="b"/>
            <a:pathLst>
              <a:path w="1677300" h="1686499">
                <a:moveTo>
                  <a:pt x="0" y="0"/>
                </a:moveTo>
                <a:lnTo>
                  <a:pt x="1677299" y="0"/>
                </a:lnTo>
                <a:lnTo>
                  <a:pt x="1677299"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487900" y="295288"/>
            <a:ext cx="1677300" cy="1686499"/>
          </a:xfrm>
          <a:custGeom>
            <a:avLst/>
            <a:gdLst/>
            <a:ahLst/>
            <a:cxnLst/>
            <a:rect l="l" t="t" r="r" b="b"/>
            <a:pathLst>
              <a:path w="1677300" h="1686499">
                <a:moveTo>
                  <a:pt x="0" y="0"/>
                </a:moveTo>
                <a:lnTo>
                  <a:pt x="1677300" y="0"/>
                </a:lnTo>
                <a:lnTo>
                  <a:pt x="1677300"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6" name="Table 6"/>
          <p:cNvGraphicFramePr>
            <a:graphicFrameLocks noGrp="1"/>
          </p:cNvGraphicFramePr>
          <p:nvPr/>
        </p:nvGraphicFramePr>
        <p:xfrm>
          <a:off x="1028700" y="2311392"/>
          <a:ext cx="16230600" cy="176139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5-102(1)</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r>
                        <a:rPr lang="en-US" sz="2300">
                          <a:solidFill>
                            <a:srgbClr val="000000"/>
                          </a:solidFill>
                          <a:latin typeface="Roboto Mono Regular"/>
                        </a:rPr>
                        <a:t>Absconder Under ICJ Supervision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143500"/>
          <a:ext cx="16230600" cy="3676650"/>
        </p:xfrm>
        <a:graphic>
          <a:graphicData uri="http://schemas.openxmlformats.org/drawingml/2006/table">
            <a:tbl>
              <a:tblPr/>
              <a:tblGrid>
                <a:gridCol w="16230600">
                  <a:extLst>
                    <a:ext uri="{9D8B030D-6E8A-4147-A177-3AD203B41FA5}">
                      <a16:colId xmlns:a16="http://schemas.microsoft.com/office/drawing/2014/main" val="20000"/>
                    </a:ext>
                  </a:extLst>
                </a:gridCol>
              </a:tblGrid>
              <a:tr h="3676650">
                <a:tc>
                  <a:txBody>
                    <a:bodyPr/>
                    <a:lstStyle/>
                    <a:p>
                      <a:pPr algn="l">
                        <a:lnSpc>
                          <a:spcPts val="5039"/>
                        </a:lnSpc>
                        <a:defRPr/>
                      </a:pPr>
                      <a:r>
                        <a:rPr lang="en-US" sz="3599">
                          <a:solidFill>
                            <a:srgbClr val="000000"/>
                          </a:solidFill>
                          <a:latin typeface="Roboto Mono Regular"/>
                        </a:rPr>
                        <a:t>If there is reason to believe that a juvenile being supervised under the terms of the Interstate Compact for Juveniles in the receiving state has absconded, the receiving state shall attempt to locate the juvenile. Such activities shall include, but are not limited to:</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290820"/>
          </a:solidFill>
        </p:spPr>
      </p:sp>
      <p:sp>
        <p:nvSpPr>
          <p:cNvPr id="4" name="Freeform 4"/>
          <p:cNvSpPr/>
          <p:nvPr/>
        </p:nvSpPr>
        <p:spPr>
          <a:xfrm rot="4067540">
            <a:off x="14419489" y="533701"/>
            <a:ext cx="1704703" cy="1803051"/>
          </a:xfrm>
          <a:custGeom>
            <a:avLst/>
            <a:gdLst/>
            <a:ahLst/>
            <a:cxnLst/>
            <a:rect l="l" t="t" r="r" b="b"/>
            <a:pathLst>
              <a:path w="1704703" h="1803051">
                <a:moveTo>
                  <a:pt x="0" y="0"/>
                </a:moveTo>
                <a:lnTo>
                  <a:pt x="1704702" y="0"/>
                </a:lnTo>
                <a:lnTo>
                  <a:pt x="1704702" y="1803051"/>
                </a:lnTo>
                <a:lnTo>
                  <a:pt x="0" y="180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5" name="Table 5"/>
          <p:cNvGraphicFramePr>
            <a:graphicFrameLocks noGrp="1"/>
          </p:cNvGraphicFramePr>
          <p:nvPr/>
        </p:nvGraphicFramePr>
        <p:xfrm>
          <a:off x="1028700" y="4775605"/>
          <a:ext cx="16230600" cy="3323029"/>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111383">
                <a:tc>
                  <a:txBody>
                    <a:bodyPr/>
                    <a:lstStyle/>
                    <a:p>
                      <a:pPr algn="ctr">
                        <a:lnSpc>
                          <a:spcPts val="3779"/>
                        </a:lnSpc>
                        <a:defRPr/>
                      </a:pPr>
                      <a:r>
                        <a:rPr lang="en-US" sz="2699">
                          <a:solidFill>
                            <a:srgbClr val="FFFFFF"/>
                          </a:solidFill>
                          <a:latin typeface="Roboto Mono Regular Bold"/>
                        </a:rPr>
                        <a:t>a</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779"/>
                        </a:lnSpc>
                        <a:defRPr/>
                      </a:pPr>
                      <a:r>
                        <a:rPr lang="en-US" sz="2700">
                          <a:solidFill>
                            <a:srgbClr val="FFFFFF"/>
                          </a:solidFill>
                          <a:latin typeface="Roboto Mono Light"/>
                        </a:rPr>
                        <a:t>Conducting a field contact at the last known residence;</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085646">
                <a:tc>
                  <a:txBody>
                    <a:bodyPr/>
                    <a:lstStyle/>
                    <a:p>
                      <a:pPr algn="ctr">
                        <a:lnSpc>
                          <a:spcPts val="3779"/>
                        </a:lnSpc>
                        <a:defRPr/>
                      </a:pPr>
                      <a:r>
                        <a:rPr lang="en-US" sz="2699">
                          <a:solidFill>
                            <a:srgbClr val="FFFFFF"/>
                          </a:solidFill>
                          <a:latin typeface="Roboto Mono Regular"/>
                        </a:rPr>
                        <a:t>b</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779"/>
                        </a:lnSpc>
                        <a:defRPr/>
                      </a:pPr>
                      <a:r>
                        <a:rPr lang="en-US" sz="2700">
                          <a:solidFill>
                            <a:srgbClr val="FFFFFF"/>
                          </a:solidFill>
                          <a:latin typeface="Roboto Mono Light"/>
                        </a:rPr>
                        <a:t>Contacting the last known school or employer, if applicable; and</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126000">
                <a:tc>
                  <a:txBody>
                    <a:bodyPr/>
                    <a:lstStyle/>
                    <a:p>
                      <a:pPr algn="ctr">
                        <a:lnSpc>
                          <a:spcPts val="3779"/>
                        </a:lnSpc>
                        <a:defRPr/>
                      </a:pPr>
                      <a:r>
                        <a:rPr lang="en-US" sz="2699">
                          <a:solidFill>
                            <a:srgbClr val="FFFFFF"/>
                          </a:solidFill>
                          <a:latin typeface="Roboto Mono Regular Bold"/>
                        </a:rPr>
                        <a:t>c</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779"/>
                        </a:lnSpc>
                        <a:defRPr/>
                      </a:pPr>
                      <a:r>
                        <a:rPr lang="en-US" sz="2700">
                          <a:solidFill>
                            <a:srgbClr val="FFFFFF"/>
                          </a:solidFill>
                          <a:latin typeface="Roboto Mono Light"/>
                        </a:rPr>
                        <a:t>Contacting known family members and collateral contacts.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3498774" y="1850720"/>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RULE 5-102(1)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sp>
        <p:nvSpPr>
          <p:cNvPr id="4" name="Freeform 4"/>
          <p:cNvSpPr/>
          <p:nvPr/>
        </p:nvSpPr>
        <p:spPr>
          <a:xfrm>
            <a:off x="2411813" y="295288"/>
            <a:ext cx="1677300" cy="1686499"/>
          </a:xfrm>
          <a:custGeom>
            <a:avLst/>
            <a:gdLst/>
            <a:ahLst/>
            <a:cxnLst/>
            <a:rect l="l" t="t" r="r" b="b"/>
            <a:pathLst>
              <a:path w="1677300" h="1686499">
                <a:moveTo>
                  <a:pt x="0" y="0"/>
                </a:moveTo>
                <a:lnTo>
                  <a:pt x="1677299" y="0"/>
                </a:lnTo>
                <a:lnTo>
                  <a:pt x="1677299"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487900" y="295288"/>
            <a:ext cx="1677300" cy="1686499"/>
          </a:xfrm>
          <a:custGeom>
            <a:avLst/>
            <a:gdLst/>
            <a:ahLst/>
            <a:cxnLst/>
            <a:rect l="l" t="t" r="r" b="b"/>
            <a:pathLst>
              <a:path w="1677300" h="1686499">
                <a:moveTo>
                  <a:pt x="0" y="0"/>
                </a:moveTo>
                <a:lnTo>
                  <a:pt x="1677300" y="0"/>
                </a:lnTo>
                <a:lnTo>
                  <a:pt x="1677300"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6" name="Table 6"/>
          <p:cNvGraphicFramePr>
            <a:graphicFrameLocks noGrp="1"/>
          </p:cNvGraphicFramePr>
          <p:nvPr/>
        </p:nvGraphicFramePr>
        <p:xfrm>
          <a:off x="1028700" y="2311392"/>
          <a:ext cx="16230600" cy="176139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5-102(2)</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r>
                        <a:rPr lang="en-US" sz="2300">
                          <a:solidFill>
                            <a:srgbClr val="000000"/>
                          </a:solidFill>
                          <a:latin typeface="Roboto Mono Regular"/>
                        </a:rPr>
                        <a:t>Absconder Under ICJ Supervision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607377"/>
          <a:ext cx="16230600" cy="2400300"/>
        </p:xfrm>
        <a:graphic>
          <a:graphicData uri="http://schemas.openxmlformats.org/drawingml/2006/table">
            <a:tbl>
              <a:tblPr/>
              <a:tblGrid>
                <a:gridCol w="16230600">
                  <a:extLst>
                    <a:ext uri="{9D8B030D-6E8A-4147-A177-3AD203B41FA5}">
                      <a16:colId xmlns:a16="http://schemas.microsoft.com/office/drawing/2014/main" val="20000"/>
                    </a:ext>
                  </a:extLst>
                </a:gridCol>
              </a:tblGrid>
              <a:tr h="2400300">
                <a:tc>
                  <a:txBody>
                    <a:bodyPr/>
                    <a:lstStyle/>
                    <a:p>
                      <a:pPr algn="l">
                        <a:lnSpc>
                          <a:spcPts val="5039"/>
                        </a:lnSpc>
                        <a:defRPr/>
                      </a:pPr>
                      <a:r>
                        <a:rPr lang="en-US" sz="3599">
                          <a:solidFill>
                            <a:srgbClr val="000000"/>
                          </a:solidFill>
                          <a:latin typeface="Roboto Mono Regular"/>
                        </a:rPr>
                        <a:t>If the juvenile is not located, the receiving state shall submit a </a:t>
                      </a:r>
                      <a:r>
                        <a:rPr lang="en-US" sz="3599">
                          <a:solidFill>
                            <a:srgbClr val="000000"/>
                          </a:solidFill>
                          <a:latin typeface="Roboto Mono Regular Bold"/>
                        </a:rPr>
                        <a:t>Form IX Absconder Report</a:t>
                      </a:r>
                      <a:r>
                        <a:rPr lang="en-US" sz="3599">
                          <a:solidFill>
                            <a:srgbClr val="000000"/>
                          </a:solidFill>
                          <a:latin typeface="Roboto Mono Regular"/>
                        </a:rPr>
                        <a:t> to the sending state’s ICJ office which shall include the following information:</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290820"/>
          </a:solidFill>
        </p:spPr>
      </p:sp>
      <p:sp>
        <p:nvSpPr>
          <p:cNvPr id="4" name="Freeform 4"/>
          <p:cNvSpPr/>
          <p:nvPr/>
        </p:nvSpPr>
        <p:spPr>
          <a:xfrm rot="4067540">
            <a:off x="14419489" y="533701"/>
            <a:ext cx="1704703" cy="1803051"/>
          </a:xfrm>
          <a:custGeom>
            <a:avLst/>
            <a:gdLst/>
            <a:ahLst/>
            <a:cxnLst/>
            <a:rect l="l" t="t" r="r" b="b"/>
            <a:pathLst>
              <a:path w="1704703" h="1803051">
                <a:moveTo>
                  <a:pt x="0" y="0"/>
                </a:moveTo>
                <a:lnTo>
                  <a:pt x="1704702" y="0"/>
                </a:lnTo>
                <a:lnTo>
                  <a:pt x="1704702" y="1803051"/>
                </a:lnTo>
                <a:lnTo>
                  <a:pt x="0" y="180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5" name="Table 5"/>
          <p:cNvGraphicFramePr>
            <a:graphicFrameLocks noGrp="1"/>
          </p:cNvGraphicFramePr>
          <p:nvPr/>
        </p:nvGraphicFramePr>
        <p:xfrm>
          <a:off x="1028700" y="4611295"/>
          <a:ext cx="16230600" cy="4647006"/>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109561">
                <a:tc>
                  <a:txBody>
                    <a:bodyPr/>
                    <a:lstStyle/>
                    <a:p>
                      <a:pPr algn="ctr">
                        <a:lnSpc>
                          <a:spcPts val="3499"/>
                        </a:lnSpc>
                        <a:defRPr/>
                      </a:pPr>
                      <a:r>
                        <a:rPr lang="en-US" sz="2499">
                          <a:solidFill>
                            <a:srgbClr val="FFFFFF"/>
                          </a:solidFill>
                          <a:latin typeface="Roboto Mono Regular Bold"/>
                        </a:rPr>
                        <a:t>a</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500"/>
                        </a:lnSpc>
                        <a:defRPr/>
                      </a:pPr>
                      <a:r>
                        <a:rPr lang="en-US" sz="2500">
                          <a:solidFill>
                            <a:srgbClr val="FFFFFF"/>
                          </a:solidFill>
                          <a:latin typeface="Roboto Mono Light"/>
                        </a:rPr>
                        <a:t>The juvenile’s last known address and telephone number,</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083866">
                <a:tc>
                  <a:txBody>
                    <a:bodyPr/>
                    <a:lstStyle/>
                    <a:p>
                      <a:pPr algn="ctr">
                        <a:lnSpc>
                          <a:spcPts val="3499"/>
                        </a:lnSpc>
                        <a:defRPr/>
                      </a:pPr>
                      <a:r>
                        <a:rPr lang="en-US" sz="2499">
                          <a:solidFill>
                            <a:srgbClr val="FFFFFF"/>
                          </a:solidFill>
                          <a:latin typeface="Roboto Mono Regular"/>
                        </a:rPr>
                        <a:t>b</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500"/>
                        </a:lnSpc>
                        <a:defRPr/>
                      </a:pPr>
                      <a:r>
                        <a:rPr lang="en-US" sz="2500">
                          <a:solidFill>
                            <a:srgbClr val="FFFFFF"/>
                          </a:solidFill>
                          <a:latin typeface="Roboto Mono Light"/>
                        </a:rPr>
                        <a:t>Date of the juvenile’s last personal contact with the supervising agent,</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329425">
                <a:tc>
                  <a:txBody>
                    <a:bodyPr/>
                    <a:lstStyle/>
                    <a:p>
                      <a:pPr algn="ctr">
                        <a:lnSpc>
                          <a:spcPts val="3499"/>
                        </a:lnSpc>
                        <a:defRPr/>
                      </a:pPr>
                      <a:r>
                        <a:rPr lang="en-US" sz="2499">
                          <a:solidFill>
                            <a:srgbClr val="FFFFFF"/>
                          </a:solidFill>
                          <a:latin typeface="Roboto Mono Regular Bold"/>
                        </a:rPr>
                        <a:t>c</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500"/>
                        </a:lnSpc>
                        <a:defRPr/>
                      </a:pPr>
                      <a:r>
                        <a:rPr lang="en-US" sz="2500">
                          <a:solidFill>
                            <a:srgbClr val="FFFFFF"/>
                          </a:solidFill>
                          <a:latin typeface="Roboto Mono Light"/>
                        </a:rPr>
                        <a:t>Details regarding how the supervising agent determined the juvenile to be an absconder, and</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24154">
                <a:tc>
                  <a:txBody>
                    <a:bodyPr/>
                    <a:lstStyle/>
                    <a:p>
                      <a:pPr algn="ctr">
                        <a:lnSpc>
                          <a:spcPts val="3499"/>
                        </a:lnSpc>
                        <a:defRPr/>
                      </a:pPr>
                      <a:r>
                        <a:rPr lang="en-US" sz="2499">
                          <a:solidFill>
                            <a:srgbClr val="FFFFFF"/>
                          </a:solidFill>
                          <a:latin typeface="Roboto Mono Regular Bold"/>
                        </a:rPr>
                        <a:t>d</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500"/>
                        </a:lnSpc>
                        <a:defRPr/>
                      </a:pPr>
                      <a:r>
                        <a:rPr lang="en-US" sz="2500">
                          <a:solidFill>
                            <a:srgbClr val="FFFFFF"/>
                          </a:solidFill>
                          <a:latin typeface="Roboto Mono Light"/>
                        </a:rPr>
                        <a:t>Any pending charges in the receiving state.</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6"/>
          <p:cNvSpPr txBox="1"/>
          <p:nvPr/>
        </p:nvSpPr>
        <p:spPr>
          <a:xfrm>
            <a:off x="3498774" y="1850720"/>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RULE 5-102(2)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BE58"/>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sp>
        <p:nvSpPr>
          <p:cNvPr id="4" name="Freeform 4"/>
          <p:cNvSpPr/>
          <p:nvPr/>
        </p:nvSpPr>
        <p:spPr>
          <a:xfrm>
            <a:off x="2411813" y="295288"/>
            <a:ext cx="1677300" cy="1686499"/>
          </a:xfrm>
          <a:custGeom>
            <a:avLst/>
            <a:gdLst/>
            <a:ahLst/>
            <a:cxnLst/>
            <a:rect l="l" t="t" r="r" b="b"/>
            <a:pathLst>
              <a:path w="1677300" h="1686499">
                <a:moveTo>
                  <a:pt x="0" y="0"/>
                </a:moveTo>
                <a:lnTo>
                  <a:pt x="1677299" y="0"/>
                </a:lnTo>
                <a:lnTo>
                  <a:pt x="1677299"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487900" y="295288"/>
            <a:ext cx="1677300" cy="1686499"/>
          </a:xfrm>
          <a:custGeom>
            <a:avLst/>
            <a:gdLst/>
            <a:ahLst/>
            <a:cxnLst/>
            <a:rect l="l" t="t" r="r" b="b"/>
            <a:pathLst>
              <a:path w="1677300" h="1686499">
                <a:moveTo>
                  <a:pt x="0" y="0"/>
                </a:moveTo>
                <a:lnTo>
                  <a:pt x="1677300" y="0"/>
                </a:lnTo>
                <a:lnTo>
                  <a:pt x="1677300" y="1686499"/>
                </a:lnTo>
                <a:lnTo>
                  <a:pt x="0" y="1686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6" name="Table 6"/>
          <p:cNvGraphicFramePr>
            <a:graphicFrameLocks noGrp="1"/>
          </p:cNvGraphicFramePr>
          <p:nvPr/>
        </p:nvGraphicFramePr>
        <p:xfrm>
          <a:off x="1028700" y="2311392"/>
          <a:ext cx="16230600" cy="189547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5-102(3)</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r>
                        <a:rPr lang="en-US" sz="2300">
                          <a:solidFill>
                            <a:srgbClr val="000000"/>
                          </a:solidFill>
                          <a:latin typeface="Roboto Mono Regular"/>
                        </a:rPr>
                        <a:t>Absconder Under ICJ Supervision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143500"/>
          <a:ext cx="16230600" cy="3676650"/>
        </p:xfrm>
        <a:graphic>
          <a:graphicData uri="http://schemas.openxmlformats.org/drawingml/2006/table">
            <a:tbl>
              <a:tblPr/>
              <a:tblGrid>
                <a:gridCol w="16230600">
                  <a:extLst>
                    <a:ext uri="{9D8B030D-6E8A-4147-A177-3AD203B41FA5}">
                      <a16:colId xmlns:a16="http://schemas.microsoft.com/office/drawing/2014/main" val="20000"/>
                    </a:ext>
                  </a:extLst>
                </a:gridCol>
              </a:tblGrid>
              <a:tr h="3676650">
                <a:tc>
                  <a:txBody>
                    <a:bodyPr/>
                    <a:lstStyle/>
                    <a:p>
                      <a:pPr algn="l">
                        <a:lnSpc>
                          <a:spcPts val="5039"/>
                        </a:lnSpc>
                        <a:defRPr/>
                      </a:pPr>
                      <a:r>
                        <a:rPr lang="en-US" sz="3599">
                          <a:solidFill>
                            <a:srgbClr val="000000"/>
                          </a:solidFill>
                          <a:latin typeface="Roboto Mono Regular"/>
                        </a:rPr>
                        <a:t>The receiving state may close the case upon notification that a warrant has been issued by the sending state for a juvenile who has absconded from supervision in the receiving state, or if the juvenile has been on absconder status for </a:t>
                      </a:r>
                      <a:r>
                        <a:rPr lang="en-US" sz="3599">
                          <a:solidFill>
                            <a:srgbClr val="000000"/>
                          </a:solidFill>
                          <a:latin typeface="Roboto Mono Regular Bold"/>
                        </a:rPr>
                        <a:t>ten (10) business days</a:t>
                      </a:r>
                      <a:r>
                        <a:rPr lang="en-US" sz="3599">
                          <a:solidFill>
                            <a:srgbClr val="000000"/>
                          </a:solidFill>
                          <a:latin typeface="Roboto Mono Regular"/>
                        </a:rPr>
                        <a:t>.</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2188</Words>
  <Application>Microsoft Office PowerPoint</Application>
  <PresentationFormat>Custom</PresentationFormat>
  <Paragraphs>225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Open Sans</vt:lpstr>
      <vt:lpstr>Roboto Mono Regular</vt:lpstr>
      <vt:lpstr>Roboto Mono Light Bold</vt:lpstr>
      <vt:lpstr>Calibri</vt:lpstr>
      <vt:lpstr>Roboto Mono Regular Bold</vt:lpstr>
      <vt:lpstr>Roboto Mono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Absconder Reports</dc:title>
  <dc:creator>Amanee Cabbagestalk</dc:creator>
  <cp:lastModifiedBy>Amanee Cabbagestalk</cp:lastModifiedBy>
  <cp:revision>3</cp:revision>
  <dcterms:created xsi:type="dcterms:W3CDTF">2006-08-16T00:00:00Z</dcterms:created>
  <dcterms:modified xsi:type="dcterms:W3CDTF">2024-02-06T14:20:05Z</dcterms:modified>
  <dc:identifier>DAFiWFTG_gg</dc:identifier>
</cp:coreProperties>
</file>